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1FFD9"/>
    <a:srgbClr val="DFFEAC"/>
    <a:srgbClr val="FBFEDA"/>
    <a:srgbClr val="FFABAB"/>
    <a:srgbClr val="FFCDCD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11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23000">
              <a:srgbClr val="FBFEDA">
                <a:alpha val="59000"/>
              </a:srgb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F9D6B9-8FE1-4FC3-BAC0-6D53D6079B25}" type="datetimeFigureOut">
              <a:rPr lang="es-ES" smtClean="0"/>
              <a:pPr/>
              <a:t>18/04/2012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7128A5-386F-4DCE-939D-F044A5CD5462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Text Box 25"/>
          <p:cNvSpPr txBox="1">
            <a:spLocks noChangeArrowheads="1"/>
          </p:cNvSpPr>
          <p:nvPr/>
        </p:nvSpPr>
        <p:spPr bwMode="auto">
          <a:xfrm>
            <a:off x="4071934" y="4559313"/>
            <a:ext cx="1941510" cy="727075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s-ES" sz="2000" b="1" dirty="0">
                <a:solidFill>
                  <a:schemeClr val="hlink"/>
                </a:solidFill>
              </a:rPr>
              <a:t>se traduce como</a:t>
            </a:r>
          </a:p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s-ES" sz="2000" b="1" dirty="0">
                <a:solidFill>
                  <a:schemeClr val="hlink"/>
                </a:solidFill>
              </a:rPr>
              <a:t>“INFINITIVO”</a:t>
            </a: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6143636" y="4572008"/>
            <a:ext cx="2786082" cy="707886"/>
          </a:xfrm>
          <a:prstGeom prst="rect">
            <a:avLst/>
          </a:prstGeom>
          <a:ln>
            <a:solidFill>
              <a:srgbClr val="C00000"/>
            </a:solidFill>
            <a:headEnd/>
            <a:tailEnd/>
          </a:ln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s-ES" sz="2000" b="1" dirty="0">
                <a:solidFill>
                  <a:schemeClr val="hlink"/>
                </a:solidFill>
              </a:rPr>
              <a:t>se traduce como</a:t>
            </a:r>
          </a:p>
          <a:p>
            <a:pPr algn="ctr">
              <a:lnSpc>
                <a:spcPct val="75000"/>
              </a:lnSpc>
              <a:spcBef>
                <a:spcPct val="50000"/>
              </a:spcBef>
            </a:pPr>
            <a:r>
              <a:rPr lang="es-ES" sz="2000" b="1" dirty="0">
                <a:solidFill>
                  <a:schemeClr val="hlink"/>
                </a:solidFill>
              </a:rPr>
              <a:t>“</a:t>
            </a:r>
            <a:r>
              <a:rPr lang="es-ES" sz="2000" b="1" dirty="0" smtClean="0">
                <a:solidFill>
                  <a:schemeClr val="hlink"/>
                </a:solidFill>
              </a:rPr>
              <a:t>PROPOS. SUSTANTIVA</a:t>
            </a:r>
            <a:r>
              <a:rPr lang="es-ES" sz="2000" b="1" dirty="0">
                <a:solidFill>
                  <a:schemeClr val="hlink"/>
                </a:solidFill>
              </a:rPr>
              <a:t>”</a:t>
            </a:r>
          </a:p>
        </p:txBody>
      </p:sp>
      <p:sp>
        <p:nvSpPr>
          <p:cNvPr id="35" name="34 Pergamino horizontal"/>
          <p:cNvSpPr/>
          <p:nvPr/>
        </p:nvSpPr>
        <p:spPr>
          <a:xfrm>
            <a:off x="1071538" y="0"/>
            <a:ext cx="6858048" cy="1500174"/>
          </a:xfrm>
          <a:prstGeom prst="horizontalScroll">
            <a:avLst>
              <a:gd name="adj" fmla="val 10455"/>
            </a:avLst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lvl="0" algn="ctr"/>
            <a:r>
              <a:rPr lang="es-ES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EL INFINITIVO</a:t>
            </a:r>
            <a: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/>
            </a:r>
            <a:b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</a:br>
            <a:r>
              <a:rPr lang="es-ES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(DUALIDAD: “SUSTANTIVO + VERBO”)</a:t>
            </a:r>
          </a:p>
        </p:txBody>
      </p:sp>
      <p:cxnSp>
        <p:nvCxnSpPr>
          <p:cNvPr id="37" name="36 Conector recto de flecha"/>
          <p:cNvCxnSpPr/>
          <p:nvPr/>
        </p:nvCxnSpPr>
        <p:spPr>
          <a:xfrm rot="10800000">
            <a:off x="3643307" y="4929198"/>
            <a:ext cx="428628" cy="1588"/>
          </a:xfrm>
          <a:prstGeom prst="straightConnector1">
            <a:avLst/>
          </a:prstGeom>
          <a:ln w="50800">
            <a:solidFill>
              <a:srgbClr val="00B050"/>
            </a:solidFill>
            <a:tailEnd type="arrow"/>
          </a:ln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  <p:sp>
        <p:nvSpPr>
          <p:cNvPr id="44" name="43 Pergamino horizontal"/>
          <p:cNvSpPr/>
          <p:nvPr/>
        </p:nvSpPr>
        <p:spPr>
          <a:xfrm>
            <a:off x="500034" y="1571612"/>
            <a:ext cx="3214710" cy="1071570"/>
          </a:xfrm>
          <a:prstGeom prst="horizontalScroll">
            <a:avLst/>
          </a:prstGeom>
          <a:gradFill>
            <a:gsLst>
              <a:gs pos="23000">
                <a:srgbClr val="FBFEDA">
                  <a:alpha val="59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FFAB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b="1" dirty="0" smtClean="0">
                <a:solidFill>
                  <a:srgbClr val="C00000"/>
                </a:solidFill>
              </a:rPr>
              <a:t>Como</a:t>
            </a:r>
            <a:r>
              <a:rPr lang="es-ES" sz="2800" b="1" dirty="0" smtClean="0">
                <a:solidFill>
                  <a:srgbClr val="C00000"/>
                </a:solidFill>
              </a:rPr>
              <a:t> SUSTANTIVO</a:t>
            </a:r>
          </a:p>
          <a:p>
            <a:pPr algn="ctr"/>
            <a:r>
              <a:rPr lang="es-ES" sz="1600" b="1" dirty="0" smtClean="0">
                <a:solidFill>
                  <a:srgbClr val="C00000"/>
                </a:solidFill>
              </a:rPr>
              <a:t>(NOM. o ACUS. –neutro/</a:t>
            </a:r>
            <a:r>
              <a:rPr lang="es-ES" sz="1600" b="1" dirty="0" err="1" smtClean="0">
                <a:solidFill>
                  <a:srgbClr val="C00000"/>
                </a:solidFill>
              </a:rPr>
              <a:t>sing</a:t>
            </a:r>
            <a:r>
              <a:rPr lang="es-ES" sz="1600" b="1" dirty="0" smtClean="0">
                <a:solidFill>
                  <a:srgbClr val="C00000"/>
                </a:solidFill>
              </a:rPr>
              <a:t>.-)</a:t>
            </a:r>
            <a:endParaRPr lang="es-ES" sz="1600" b="1" dirty="0">
              <a:solidFill>
                <a:srgbClr val="C00000"/>
              </a:solidFill>
            </a:endParaRPr>
          </a:p>
        </p:txBody>
      </p:sp>
      <p:sp>
        <p:nvSpPr>
          <p:cNvPr id="46" name="45 Pergamino horizontal"/>
          <p:cNvSpPr/>
          <p:nvPr/>
        </p:nvSpPr>
        <p:spPr>
          <a:xfrm>
            <a:off x="4071934" y="1571612"/>
            <a:ext cx="4500594" cy="1071570"/>
          </a:xfrm>
          <a:prstGeom prst="horizontalScroll">
            <a:avLst/>
          </a:prstGeom>
          <a:gradFill>
            <a:gsLst>
              <a:gs pos="23000">
                <a:srgbClr val="FBFEDA">
                  <a:alpha val="59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  <a:ln>
            <a:solidFill>
              <a:srgbClr val="FFABA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2800" b="1" dirty="0" smtClean="0">
                <a:solidFill>
                  <a:srgbClr val="C00000"/>
                </a:solidFill>
              </a:rPr>
              <a:t> </a:t>
            </a:r>
            <a:r>
              <a:rPr lang="es-ES" b="1" dirty="0" smtClean="0">
                <a:solidFill>
                  <a:srgbClr val="C00000"/>
                </a:solidFill>
              </a:rPr>
              <a:t>Como</a:t>
            </a:r>
            <a:r>
              <a:rPr lang="es-ES" sz="2800" b="1" dirty="0" smtClean="0">
                <a:solidFill>
                  <a:srgbClr val="C00000"/>
                </a:solidFill>
              </a:rPr>
              <a:t> VERBO</a:t>
            </a:r>
          </a:p>
          <a:p>
            <a:pPr algn="ctr"/>
            <a:r>
              <a:rPr lang="es-ES" sz="1600" b="1" dirty="0" smtClean="0">
                <a:solidFill>
                  <a:srgbClr val="C00000"/>
                </a:solidFill>
              </a:rPr>
              <a:t>(PRESENTE/PERFECTO/FUTURO y ACT./PAS.)</a:t>
            </a:r>
            <a:endParaRPr lang="es-ES" sz="1600" b="1" dirty="0">
              <a:solidFill>
                <a:srgbClr val="C00000"/>
              </a:solidFill>
            </a:endParaRPr>
          </a:p>
        </p:txBody>
      </p:sp>
      <p:sp>
        <p:nvSpPr>
          <p:cNvPr id="47" name="46 Flecha abajo"/>
          <p:cNvSpPr/>
          <p:nvPr/>
        </p:nvSpPr>
        <p:spPr>
          <a:xfrm>
            <a:off x="1714480" y="2571744"/>
            <a:ext cx="785818" cy="500066"/>
          </a:xfrm>
          <a:prstGeom prst="downArrow">
            <a:avLst/>
          </a:prstGeom>
          <a:gradFill>
            <a:gsLst>
              <a:gs pos="23000">
                <a:srgbClr val="FBFEDA">
                  <a:alpha val="59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8" name="47 Flecha abajo"/>
          <p:cNvSpPr/>
          <p:nvPr/>
        </p:nvSpPr>
        <p:spPr>
          <a:xfrm>
            <a:off x="4714876" y="2571744"/>
            <a:ext cx="785818" cy="500066"/>
          </a:xfrm>
          <a:prstGeom prst="downArrow">
            <a:avLst/>
          </a:prstGeom>
          <a:gradFill>
            <a:gsLst>
              <a:gs pos="23000">
                <a:srgbClr val="FBFEDA">
                  <a:alpha val="59000"/>
                </a:srgb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50" name="49 Rectángulo redondeado"/>
          <p:cNvSpPr/>
          <p:nvPr/>
        </p:nvSpPr>
        <p:spPr>
          <a:xfrm>
            <a:off x="642910" y="3143248"/>
            <a:ext cx="3000396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es-ES" b="1" dirty="0" smtClean="0"/>
              <a:t>SUJETO o COMPL. DIRECTO</a:t>
            </a:r>
          </a:p>
          <a:p>
            <a:pPr algn="ctr">
              <a:spcBef>
                <a:spcPct val="50000"/>
              </a:spcBef>
            </a:pPr>
            <a:r>
              <a:rPr lang="es-ES" b="1" dirty="0" smtClean="0"/>
              <a:t>(del verbo principal)</a:t>
            </a:r>
            <a:endParaRPr lang="es-ES" dirty="0"/>
          </a:p>
        </p:txBody>
      </p:sp>
      <p:sp>
        <p:nvSpPr>
          <p:cNvPr id="51" name="50 Rectángulo redondeado"/>
          <p:cNvSpPr/>
          <p:nvPr/>
        </p:nvSpPr>
        <p:spPr>
          <a:xfrm>
            <a:off x="4000496" y="3143248"/>
            <a:ext cx="2214578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spcBef>
                <a:spcPct val="50000"/>
              </a:spcBef>
            </a:pPr>
            <a:r>
              <a:rPr lang="es-ES" b="1" dirty="0" smtClean="0"/>
              <a:t>CON SUS PROPIOS</a:t>
            </a:r>
          </a:p>
          <a:p>
            <a:pPr algn="ctr">
              <a:spcBef>
                <a:spcPct val="50000"/>
              </a:spcBef>
            </a:pPr>
            <a:r>
              <a:rPr lang="es-ES" b="1" dirty="0" smtClean="0"/>
              <a:t>COMPL. VERBALES</a:t>
            </a:r>
            <a:endParaRPr lang="es-ES" dirty="0"/>
          </a:p>
        </p:txBody>
      </p:sp>
      <p:sp>
        <p:nvSpPr>
          <p:cNvPr id="52" name="51 Rectángulo redondeado"/>
          <p:cNvSpPr/>
          <p:nvPr/>
        </p:nvSpPr>
        <p:spPr>
          <a:xfrm>
            <a:off x="6286512" y="3143248"/>
            <a:ext cx="2643206" cy="78581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lIns="36000" rIns="36000" rtlCol="0" anchor="ctr"/>
          <a:lstStyle/>
          <a:p>
            <a:pPr algn="ctr">
              <a:spcBef>
                <a:spcPct val="50000"/>
              </a:spcBef>
            </a:pPr>
            <a:r>
              <a:rPr lang="es-ES" b="1" dirty="0" smtClean="0"/>
              <a:t>Y CON SU PROPIO SUJETO</a:t>
            </a:r>
          </a:p>
          <a:p>
            <a:pPr algn="ctr">
              <a:spcBef>
                <a:spcPct val="50000"/>
              </a:spcBef>
            </a:pPr>
            <a:r>
              <a:rPr lang="es-ES" b="1" dirty="0" smtClean="0"/>
              <a:t>EN ACUSATIVO (</a:t>
            </a:r>
            <a:r>
              <a:rPr lang="es-ES" b="1" dirty="0" smtClean="0">
                <a:solidFill>
                  <a:srgbClr val="FF0000"/>
                </a:solidFill>
              </a:rPr>
              <a:t>a veces</a:t>
            </a:r>
            <a:r>
              <a:rPr lang="es-ES" b="1" dirty="0" smtClean="0"/>
              <a:t>)</a:t>
            </a:r>
            <a:endParaRPr lang="es-ES" b="1" dirty="0"/>
          </a:p>
        </p:txBody>
      </p:sp>
      <p:sp>
        <p:nvSpPr>
          <p:cNvPr id="18" name="17 Flecha abajo"/>
          <p:cNvSpPr/>
          <p:nvPr/>
        </p:nvSpPr>
        <p:spPr>
          <a:xfrm>
            <a:off x="4857752" y="4000504"/>
            <a:ext cx="500066" cy="50006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19" name="18 Flecha abajo"/>
          <p:cNvSpPr/>
          <p:nvPr/>
        </p:nvSpPr>
        <p:spPr>
          <a:xfrm>
            <a:off x="7358082" y="4000504"/>
            <a:ext cx="500066" cy="500066"/>
          </a:xfrm>
          <a:prstGeom prst="downArrow">
            <a:avLst/>
          </a:prstGeom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32" name="31 Elipse"/>
          <p:cNvSpPr/>
          <p:nvPr/>
        </p:nvSpPr>
        <p:spPr>
          <a:xfrm>
            <a:off x="285720" y="4357694"/>
            <a:ext cx="3357586" cy="1214446"/>
          </a:xfrm>
          <a:prstGeom prst="ellipse">
            <a:avLst/>
          </a:prstGeom>
          <a:gradFill flip="none" rotWithShape="1">
            <a:gsLst>
              <a:gs pos="0">
                <a:srgbClr val="FFF200"/>
              </a:gs>
              <a:gs pos="45000">
                <a:srgbClr val="FF7A00"/>
              </a:gs>
              <a:gs pos="70000">
                <a:srgbClr val="FF0300"/>
              </a:gs>
              <a:gs pos="100000">
                <a:srgbClr val="4D0808"/>
              </a:gs>
            </a:gsLst>
            <a:lin ang="2700000" scaled="1"/>
            <a:tileRect/>
          </a:gradFill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lIns="36000" rIns="36000" rtlCol="0" anchor="ctr"/>
          <a:lstStyle/>
          <a:p>
            <a:pPr algn="ctr"/>
            <a:r>
              <a:rPr lang="es-ES" b="1" dirty="0" smtClean="0"/>
              <a:t>Verbo principal +</a:t>
            </a:r>
          </a:p>
          <a:p>
            <a:pPr algn="ctr"/>
            <a:r>
              <a:rPr lang="es-ES" sz="2400" b="1" u="sng" dirty="0" smtClean="0"/>
              <a:t>INFINITIVO</a:t>
            </a:r>
            <a:r>
              <a:rPr lang="es-ES" b="1" dirty="0" smtClean="0"/>
              <a:t> y </a:t>
            </a:r>
            <a:r>
              <a:rPr lang="es-ES" b="1" dirty="0" err="1" smtClean="0"/>
              <a:t>compl</a:t>
            </a:r>
            <a:r>
              <a:rPr lang="es-ES" b="1" dirty="0" smtClean="0"/>
              <a:t>.</a:t>
            </a:r>
            <a:endParaRPr lang="es-ES" b="1" dirty="0"/>
          </a:p>
        </p:txBody>
      </p:sp>
      <p:sp>
        <p:nvSpPr>
          <p:cNvPr id="40" name="39 Elipse"/>
          <p:cNvSpPr/>
          <p:nvPr/>
        </p:nvSpPr>
        <p:spPr>
          <a:xfrm>
            <a:off x="1142976" y="5572140"/>
            <a:ext cx="6786610" cy="1143008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none" lIns="36000" tIns="36000" rIns="36000" bIns="36000" rtlCol="0" anchor="ctr"/>
          <a:lstStyle/>
          <a:p>
            <a:pPr algn="ctr"/>
            <a:r>
              <a:rPr lang="es-ES" b="1" dirty="0" smtClean="0"/>
              <a:t>Verbo principal +</a:t>
            </a:r>
          </a:p>
          <a:p>
            <a:pPr algn="ctr"/>
            <a:r>
              <a:rPr lang="es-ES" sz="2400" b="1" dirty="0" smtClean="0"/>
              <a:t>QUE + SUJETO + </a:t>
            </a:r>
            <a:r>
              <a:rPr lang="es-ES" sz="2400" b="1" u="sng" dirty="0" smtClean="0"/>
              <a:t>VERBO (forma personal)</a:t>
            </a:r>
            <a:r>
              <a:rPr lang="es-ES" b="1" u="sng" dirty="0" smtClean="0"/>
              <a:t> </a:t>
            </a:r>
            <a:r>
              <a:rPr lang="es-ES" b="1" dirty="0" smtClean="0"/>
              <a:t>y </a:t>
            </a:r>
            <a:r>
              <a:rPr lang="es-ES" b="1" dirty="0" err="1" smtClean="0"/>
              <a:t>compl</a:t>
            </a:r>
            <a:r>
              <a:rPr lang="es-ES" b="1" dirty="0" smtClean="0"/>
              <a:t>.</a:t>
            </a:r>
            <a:endParaRPr lang="es-ES" b="1" dirty="0"/>
          </a:p>
        </p:txBody>
      </p:sp>
      <p:cxnSp>
        <p:nvCxnSpPr>
          <p:cNvPr id="56" name="55 Conector angular"/>
          <p:cNvCxnSpPr/>
          <p:nvPr/>
        </p:nvCxnSpPr>
        <p:spPr>
          <a:xfrm rot="5400000">
            <a:off x="7680347" y="5536421"/>
            <a:ext cx="856462" cy="357984"/>
          </a:xfrm>
          <a:prstGeom prst="bentConnector3">
            <a:avLst>
              <a:gd name="adj1" fmla="val 100147"/>
            </a:avLst>
          </a:prstGeom>
          <a:ln w="50800">
            <a:solidFill>
              <a:srgbClr val="C00000"/>
            </a:solidFill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20" name="19 Flecha abajo"/>
          <p:cNvSpPr/>
          <p:nvPr/>
        </p:nvSpPr>
        <p:spPr>
          <a:xfrm>
            <a:off x="7215206" y="2571744"/>
            <a:ext cx="785818" cy="500066"/>
          </a:xfrm>
          <a:prstGeom prst="downArrow">
            <a:avLst/>
          </a:prstGeom>
          <a:gradFill>
            <a:gsLst>
              <a:gs pos="0">
                <a:srgbClr val="C00000"/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lin ang="5400000" scaled="0"/>
          </a:gra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6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7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80"/>
                                        <p:tgtEl>
                                          <p:spTgt spid="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"/>
                            </p:stCondLst>
                            <p:childTnLst>
                              <p:par>
                                <p:cTn id="35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7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8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9" dur="80"/>
                                        <p:tgtEl>
                                          <p:spTgt spid="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500"/>
                            </p:stCondLst>
                            <p:childTnLst>
                              <p:par>
                                <p:cTn id="4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48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49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50" dur="80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55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500"/>
                            </p:stCondLst>
                            <p:childTnLst>
                              <p:par>
                                <p:cTn id="66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68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69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70" dur="80"/>
                                        <p:tgtEl>
                                          <p:spTgt spid="5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500"/>
                            </p:stCondLst>
                            <p:childTnLst>
                              <p:par>
                                <p:cTn id="77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9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0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81" dur="80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6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0" dur="2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 animBg="1"/>
      <p:bldP spid="28" grpId="0" animBg="1"/>
      <p:bldP spid="35" grpId="0" animBg="1"/>
      <p:bldP spid="44" grpId="0" animBg="1"/>
      <p:bldP spid="46" grpId="0" animBg="1"/>
      <p:bldP spid="47" grpId="0" animBg="1"/>
      <p:bldP spid="48" grpId="0" animBg="1"/>
      <p:bldP spid="50" grpId="0" animBg="1"/>
      <p:bldP spid="51" grpId="0" animBg="1"/>
      <p:bldP spid="52" grpId="0" animBg="1"/>
      <p:bldP spid="18" grpId="0" animBg="1"/>
      <p:bldP spid="19" grpId="0" animBg="1"/>
      <p:bldP spid="32" grpId="0" animBg="1"/>
      <p:bldP spid="40" grpId="0" animBg="1"/>
      <p:bldP spid="2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AutoShape 15"/>
          <p:cNvSpPr>
            <a:spLocks noChangeArrowheads="1"/>
          </p:cNvSpPr>
          <p:nvPr/>
        </p:nvSpPr>
        <p:spPr bwMode="auto">
          <a:xfrm rot="5400000">
            <a:off x="789017" y="5059363"/>
            <a:ext cx="458787" cy="1316037"/>
          </a:xfrm>
          <a:prstGeom prst="can">
            <a:avLst>
              <a:gd name="adj" fmla="val 66188"/>
            </a:avLst>
          </a:prstGeom>
          <a:solidFill>
            <a:srgbClr val="FF6600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wrap="none" anchor="ctr">
            <a:spAutoFit/>
          </a:bodyPr>
          <a:lstStyle/>
          <a:p>
            <a:pPr algn="ctr"/>
            <a:r>
              <a:rPr lang="es-ES" b="1">
                <a:solidFill>
                  <a:schemeClr val="bg1"/>
                </a:solidFill>
                <a:latin typeface="Arial" charset="0"/>
              </a:rPr>
              <a:t>CESAR</a:t>
            </a:r>
          </a:p>
        </p:txBody>
      </p:sp>
      <p:sp>
        <p:nvSpPr>
          <p:cNvPr id="2064" name="AutoShape 16"/>
          <p:cNvSpPr>
            <a:spLocks noChangeArrowheads="1"/>
          </p:cNvSpPr>
          <p:nvPr/>
        </p:nvSpPr>
        <p:spPr bwMode="auto">
          <a:xfrm rot="5400000">
            <a:off x="1929636" y="4901406"/>
            <a:ext cx="458788" cy="1628775"/>
          </a:xfrm>
          <a:prstGeom prst="can">
            <a:avLst>
              <a:gd name="adj" fmla="val 81917"/>
            </a:avLst>
          </a:prstGeom>
          <a:solidFill>
            <a:srgbClr val="FF6600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wrap="none" anchor="ctr">
            <a:spAutoFit/>
          </a:bodyPr>
          <a:lstStyle/>
          <a:p>
            <a:pPr algn="ctr"/>
            <a:r>
              <a:rPr lang="es-ES" b="1">
                <a:solidFill>
                  <a:schemeClr val="bg1"/>
                </a:solidFill>
                <a:latin typeface="Arial" charset="0"/>
              </a:rPr>
              <a:t>ORDENÓ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ES" sz="2800" b="1" dirty="0">
                <a:solidFill>
                  <a:srgbClr val="FF832F"/>
                </a:solidFill>
              </a:rPr>
              <a:t>PROPOSICIÓN DE INFINITIVO</a:t>
            </a:r>
          </a:p>
        </p:txBody>
      </p:sp>
      <p:sp>
        <p:nvSpPr>
          <p:cNvPr id="2055" name="AutoShape 7"/>
          <p:cNvSpPr>
            <a:spLocks noChangeArrowheads="1"/>
          </p:cNvSpPr>
          <p:nvPr/>
        </p:nvSpPr>
        <p:spPr bwMode="auto">
          <a:xfrm rot="5400000">
            <a:off x="7598598" y="3101182"/>
            <a:ext cx="488950" cy="1947862"/>
          </a:xfrm>
          <a:prstGeom prst="can">
            <a:avLst>
              <a:gd name="adj" fmla="val 0"/>
            </a:avLst>
          </a:prstGeom>
          <a:solidFill>
            <a:srgbClr val="FF6600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anchor="ctr">
            <a:spAutoFit/>
          </a:bodyPr>
          <a:lstStyle/>
          <a:p>
            <a:pPr algn="ctr"/>
            <a:r>
              <a:rPr lang="es-ES" sz="2000" b="1">
                <a:solidFill>
                  <a:schemeClr val="bg1"/>
                </a:solidFill>
                <a:latin typeface="Arial" charset="0"/>
              </a:rPr>
              <a:t>   IUSSIT</a:t>
            </a:r>
          </a:p>
        </p:txBody>
      </p:sp>
      <p:sp>
        <p:nvSpPr>
          <p:cNvPr id="2056" name="AutoShape 8"/>
          <p:cNvSpPr>
            <a:spLocks noChangeArrowheads="1"/>
          </p:cNvSpPr>
          <p:nvPr/>
        </p:nvSpPr>
        <p:spPr bwMode="auto">
          <a:xfrm rot="5400000">
            <a:off x="1635154" y="3059113"/>
            <a:ext cx="488950" cy="2032000"/>
          </a:xfrm>
          <a:prstGeom prst="can">
            <a:avLst>
              <a:gd name="adj" fmla="val 95892"/>
            </a:avLst>
          </a:prstGeom>
          <a:solidFill>
            <a:srgbClr val="FF6600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anchor="ctr">
            <a:spAutoFit/>
          </a:bodyPr>
          <a:lstStyle/>
          <a:p>
            <a:pPr algn="ctr"/>
            <a:r>
              <a:rPr lang="es-ES" sz="2000" b="1">
                <a:solidFill>
                  <a:schemeClr val="bg1"/>
                </a:solidFill>
                <a:latin typeface="Arial" charset="0"/>
              </a:rPr>
              <a:t>CAESAR</a:t>
            </a:r>
          </a:p>
        </p:txBody>
      </p:sp>
      <p:sp>
        <p:nvSpPr>
          <p:cNvPr id="2054" name="AutoShape 6"/>
          <p:cNvSpPr>
            <a:spLocks noChangeArrowheads="1"/>
          </p:cNvSpPr>
          <p:nvPr/>
        </p:nvSpPr>
        <p:spPr bwMode="auto">
          <a:xfrm rot="5400000">
            <a:off x="3081367" y="3124200"/>
            <a:ext cx="488950" cy="1901825"/>
          </a:xfrm>
          <a:prstGeom prst="can">
            <a:avLst>
              <a:gd name="adj" fmla="val 89749"/>
            </a:avLst>
          </a:prstGeom>
          <a:solidFill>
            <a:srgbClr val="0000FF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anchor="ctr">
            <a:spAutoFit/>
          </a:bodyPr>
          <a:lstStyle/>
          <a:p>
            <a:pPr algn="ctr"/>
            <a:r>
              <a:rPr lang="es-ES" sz="2000" b="1">
                <a:solidFill>
                  <a:schemeClr val="bg1"/>
                </a:solidFill>
                <a:latin typeface="Arial" charset="0"/>
              </a:rPr>
              <a:t>MILITES</a:t>
            </a:r>
          </a:p>
        </p:txBody>
      </p:sp>
      <p:sp>
        <p:nvSpPr>
          <p:cNvPr id="2053" name="AutoShape 5"/>
          <p:cNvSpPr>
            <a:spLocks noChangeArrowheads="1"/>
          </p:cNvSpPr>
          <p:nvPr/>
        </p:nvSpPr>
        <p:spPr bwMode="auto">
          <a:xfrm rot="5400000">
            <a:off x="4584729" y="3049588"/>
            <a:ext cx="488950" cy="2051050"/>
          </a:xfrm>
          <a:prstGeom prst="can">
            <a:avLst>
              <a:gd name="adj" fmla="val 96791"/>
            </a:avLst>
          </a:prstGeom>
          <a:solidFill>
            <a:srgbClr val="0000FF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anchor="ctr">
            <a:spAutoFit/>
          </a:bodyPr>
          <a:lstStyle/>
          <a:p>
            <a:pPr algn="ctr"/>
            <a:r>
              <a:rPr lang="es-ES" sz="2000" b="1">
                <a:solidFill>
                  <a:schemeClr val="bg1"/>
                </a:solidFill>
                <a:latin typeface="Arial" charset="0"/>
              </a:rPr>
              <a:t>PONTEM</a:t>
            </a:r>
          </a:p>
        </p:txBody>
      </p:sp>
      <p:sp>
        <p:nvSpPr>
          <p:cNvPr id="2052" name="AutoShape 4"/>
          <p:cNvSpPr>
            <a:spLocks noChangeArrowheads="1"/>
          </p:cNvSpPr>
          <p:nvPr/>
        </p:nvSpPr>
        <p:spPr bwMode="auto">
          <a:xfrm rot="5400000">
            <a:off x="6097617" y="3084513"/>
            <a:ext cx="488950" cy="1981200"/>
          </a:xfrm>
          <a:prstGeom prst="can">
            <a:avLst>
              <a:gd name="adj" fmla="val 0"/>
            </a:avLst>
          </a:prstGeom>
          <a:solidFill>
            <a:srgbClr val="0000FF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anchor="ctr">
            <a:spAutoFit/>
          </a:bodyPr>
          <a:lstStyle/>
          <a:p>
            <a:pPr algn="ctr"/>
            <a:r>
              <a:rPr lang="es-ES" sz="2000" b="1">
                <a:solidFill>
                  <a:schemeClr val="bg1"/>
                </a:solidFill>
                <a:latin typeface="Arial" charset="0"/>
              </a:rPr>
              <a:t>FACERE</a:t>
            </a:r>
          </a:p>
        </p:txBody>
      </p:sp>
      <p:sp>
        <p:nvSpPr>
          <p:cNvPr id="2058" name="AutoShape 10"/>
          <p:cNvSpPr>
            <a:spLocks noChangeArrowheads="1"/>
          </p:cNvSpPr>
          <p:nvPr/>
        </p:nvSpPr>
        <p:spPr bwMode="auto">
          <a:xfrm rot="5400000">
            <a:off x="1251773" y="3817144"/>
            <a:ext cx="488950" cy="2271712"/>
          </a:xfrm>
          <a:prstGeom prst="can">
            <a:avLst>
              <a:gd name="adj" fmla="val 107205"/>
            </a:avLst>
          </a:prstGeom>
          <a:solidFill>
            <a:srgbClr val="FF6600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anchor="ctr">
            <a:spAutoFit/>
          </a:bodyPr>
          <a:lstStyle/>
          <a:p>
            <a:pPr algn="ctr"/>
            <a:r>
              <a:rPr lang="es-ES" sz="2000" b="1">
                <a:solidFill>
                  <a:schemeClr val="bg1"/>
                </a:solidFill>
                <a:latin typeface="Arial" charset="0"/>
              </a:rPr>
              <a:t>CAESAR</a:t>
            </a:r>
          </a:p>
        </p:txBody>
      </p:sp>
      <p:sp>
        <p:nvSpPr>
          <p:cNvPr id="2057" name="AutoShape 9"/>
          <p:cNvSpPr>
            <a:spLocks noChangeArrowheads="1"/>
          </p:cNvSpPr>
          <p:nvPr/>
        </p:nvSpPr>
        <p:spPr bwMode="auto">
          <a:xfrm rot="5400000">
            <a:off x="2636867" y="4073525"/>
            <a:ext cx="488950" cy="1758950"/>
          </a:xfrm>
          <a:prstGeom prst="can">
            <a:avLst>
              <a:gd name="adj" fmla="val 83007"/>
            </a:avLst>
          </a:prstGeom>
          <a:solidFill>
            <a:srgbClr val="FF6600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anchor="ctr">
            <a:spAutoFit/>
          </a:bodyPr>
          <a:lstStyle/>
          <a:p>
            <a:pPr algn="ctr"/>
            <a:r>
              <a:rPr lang="es-ES" sz="2000" b="1">
                <a:solidFill>
                  <a:schemeClr val="bg1"/>
                </a:solidFill>
                <a:latin typeface="Arial" charset="0"/>
              </a:rPr>
              <a:t>IUSSIT</a:t>
            </a:r>
          </a:p>
        </p:txBody>
      </p:sp>
      <p:sp>
        <p:nvSpPr>
          <p:cNvPr id="2059" name="AutoShape 11"/>
          <p:cNvSpPr>
            <a:spLocks noChangeArrowheads="1"/>
          </p:cNvSpPr>
          <p:nvPr/>
        </p:nvSpPr>
        <p:spPr bwMode="auto">
          <a:xfrm rot="5400000">
            <a:off x="4112448" y="3893344"/>
            <a:ext cx="488950" cy="2119312"/>
          </a:xfrm>
          <a:prstGeom prst="can">
            <a:avLst>
              <a:gd name="adj" fmla="val 100013"/>
            </a:avLst>
          </a:prstGeom>
          <a:solidFill>
            <a:srgbClr val="0000FF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anchor="ctr">
            <a:spAutoFit/>
          </a:bodyPr>
          <a:lstStyle/>
          <a:p>
            <a:pPr algn="ctr"/>
            <a:r>
              <a:rPr lang="es-ES" sz="2000" b="1">
                <a:solidFill>
                  <a:schemeClr val="bg1"/>
                </a:solidFill>
                <a:latin typeface="Arial" charset="0"/>
              </a:rPr>
              <a:t>MILITES</a:t>
            </a:r>
          </a:p>
        </p:txBody>
      </p:sp>
      <p:sp>
        <p:nvSpPr>
          <p:cNvPr id="2060" name="AutoShape 12"/>
          <p:cNvSpPr>
            <a:spLocks noChangeArrowheads="1"/>
          </p:cNvSpPr>
          <p:nvPr/>
        </p:nvSpPr>
        <p:spPr bwMode="auto">
          <a:xfrm rot="5400000">
            <a:off x="7472377" y="3808412"/>
            <a:ext cx="488950" cy="2289175"/>
          </a:xfrm>
          <a:prstGeom prst="can">
            <a:avLst>
              <a:gd name="adj" fmla="val 354"/>
            </a:avLst>
          </a:prstGeom>
          <a:solidFill>
            <a:srgbClr val="0000FF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anchor="ctr">
            <a:spAutoFit/>
          </a:bodyPr>
          <a:lstStyle/>
          <a:p>
            <a:pPr algn="ctr"/>
            <a:r>
              <a:rPr lang="es-ES" sz="2000" b="1">
                <a:solidFill>
                  <a:schemeClr val="bg1"/>
                </a:solidFill>
                <a:latin typeface="Arial" charset="0"/>
              </a:rPr>
              <a:t>PONTEM</a:t>
            </a:r>
          </a:p>
        </p:txBody>
      </p:sp>
      <p:sp>
        <p:nvSpPr>
          <p:cNvPr id="2061" name="AutoShape 13"/>
          <p:cNvSpPr>
            <a:spLocks noChangeArrowheads="1"/>
          </p:cNvSpPr>
          <p:nvPr/>
        </p:nvSpPr>
        <p:spPr bwMode="auto">
          <a:xfrm rot="5400000">
            <a:off x="5740429" y="3848100"/>
            <a:ext cx="488950" cy="2209800"/>
          </a:xfrm>
          <a:prstGeom prst="can">
            <a:avLst>
              <a:gd name="adj" fmla="val 0"/>
            </a:avLst>
          </a:prstGeom>
          <a:solidFill>
            <a:srgbClr val="0000FF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anchor="ctr">
            <a:spAutoFit/>
          </a:bodyPr>
          <a:lstStyle/>
          <a:p>
            <a:pPr algn="ctr"/>
            <a:r>
              <a:rPr lang="es-ES" sz="2000" b="1">
                <a:solidFill>
                  <a:schemeClr val="bg1"/>
                </a:solidFill>
                <a:latin typeface="Arial" charset="0"/>
              </a:rPr>
              <a:t>FACERE</a:t>
            </a:r>
          </a:p>
        </p:txBody>
      </p:sp>
      <p:sp>
        <p:nvSpPr>
          <p:cNvPr id="2065" name="AutoShape 17"/>
          <p:cNvSpPr>
            <a:spLocks noChangeArrowheads="1"/>
          </p:cNvSpPr>
          <p:nvPr/>
        </p:nvSpPr>
        <p:spPr bwMode="auto">
          <a:xfrm rot="5400000">
            <a:off x="4277548" y="4391834"/>
            <a:ext cx="458788" cy="2676525"/>
          </a:xfrm>
          <a:prstGeom prst="can">
            <a:avLst>
              <a:gd name="adj" fmla="val 134612"/>
            </a:avLst>
          </a:prstGeom>
          <a:solidFill>
            <a:srgbClr val="0000FF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wrap="none" anchor="ctr">
            <a:spAutoFit/>
          </a:bodyPr>
          <a:lstStyle/>
          <a:p>
            <a:pPr algn="ctr"/>
            <a:r>
              <a:rPr lang="es-ES" b="1">
                <a:solidFill>
                  <a:schemeClr val="bg1"/>
                </a:solidFill>
                <a:latin typeface="Arial" charset="0"/>
              </a:rPr>
              <a:t>los SOLDADOS</a:t>
            </a:r>
          </a:p>
        </p:txBody>
      </p:sp>
      <p:sp>
        <p:nvSpPr>
          <p:cNvPr id="2067" name="AutoShape 19"/>
          <p:cNvSpPr>
            <a:spLocks noChangeArrowheads="1"/>
          </p:cNvSpPr>
          <p:nvPr/>
        </p:nvSpPr>
        <p:spPr bwMode="auto">
          <a:xfrm rot="5400000">
            <a:off x="5878800" y="4793471"/>
            <a:ext cx="458787" cy="1873250"/>
          </a:xfrm>
          <a:prstGeom prst="can">
            <a:avLst>
              <a:gd name="adj" fmla="val 94213"/>
            </a:avLst>
          </a:prstGeom>
          <a:solidFill>
            <a:srgbClr val="0000FF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anchor="ctr">
            <a:spAutoFit/>
          </a:bodyPr>
          <a:lstStyle/>
          <a:p>
            <a:pPr algn="ctr"/>
            <a:r>
              <a:rPr lang="es-ES" b="1">
                <a:solidFill>
                  <a:schemeClr val="bg1"/>
                </a:solidFill>
                <a:latin typeface="Arial" charset="0"/>
              </a:rPr>
              <a:t>HACER</a:t>
            </a:r>
          </a:p>
        </p:txBody>
      </p:sp>
      <p:sp>
        <p:nvSpPr>
          <p:cNvPr id="2066" name="AutoShape 18"/>
          <p:cNvSpPr>
            <a:spLocks noChangeArrowheads="1"/>
          </p:cNvSpPr>
          <p:nvPr/>
        </p:nvSpPr>
        <p:spPr bwMode="auto">
          <a:xfrm rot="5400000">
            <a:off x="7610504" y="4711715"/>
            <a:ext cx="458788" cy="2036763"/>
          </a:xfrm>
          <a:prstGeom prst="can">
            <a:avLst>
              <a:gd name="adj" fmla="val 0"/>
            </a:avLst>
          </a:prstGeom>
          <a:solidFill>
            <a:srgbClr val="0000FF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wrap="none" anchor="ctr">
            <a:spAutoFit/>
          </a:bodyPr>
          <a:lstStyle/>
          <a:p>
            <a:pPr algn="ctr"/>
            <a:r>
              <a:rPr lang="es-ES" b="1" dirty="0">
                <a:solidFill>
                  <a:schemeClr val="bg1"/>
                </a:solidFill>
                <a:latin typeface="Arial" charset="0"/>
              </a:rPr>
              <a:t>un PUENTE</a:t>
            </a:r>
          </a:p>
        </p:txBody>
      </p:sp>
      <p:sp>
        <p:nvSpPr>
          <p:cNvPr id="2062" name="AutoShape 14"/>
          <p:cNvSpPr>
            <a:spLocks noChangeArrowheads="1"/>
          </p:cNvSpPr>
          <p:nvPr/>
        </p:nvSpPr>
        <p:spPr bwMode="auto">
          <a:xfrm rot="5400000">
            <a:off x="2790061" y="5326856"/>
            <a:ext cx="458788" cy="777875"/>
          </a:xfrm>
          <a:prstGeom prst="can">
            <a:avLst>
              <a:gd name="adj" fmla="val 0"/>
            </a:avLst>
          </a:prstGeom>
          <a:solidFill>
            <a:srgbClr val="339966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wrap="none" anchor="ctr">
            <a:spAutoFit/>
          </a:bodyPr>
          <a:lstStyle/>
          <a:p>
            <a:pPr algn="ctr"/>
            <a:r>
              <a:rPr lang="es-ES" b="1">
                <a:solidFill>
                  <a:schemeClr val="bg1"/>
                </a:solidFill>
                <a:latin typeface="Arial" charset="0"/>
              </a:rPr>
              <a:t>   QUE</a:t>
            </a:r>
          </a:p>
        </p:txBody>
      </p:sp>
      <p:sp>
        <p:nvSpPr>
          <p:cNvPr id="2068" name="Text Box 20"/>
          <p:cNvSpPr txBox="1">
            <a:spLocks noChangeArrowheads="1"/>
          </p:cNvSpPr>
          <p:nvPr/>
        </p:nvSpPr>
        <p:spPr bwMode="auto">
          <a:xfrm>
            <a:off x="1084292" y="2185988"/>
            <a:ext cx="710247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sz="2000" b="1">
                <a:latin typeface="Arial" charset="0"/>
              </a:rPr>
              <a:t>CAESAR       MILITES        PONTEM       FACERE     IUSSIT</a:t>
            </a:r>
          </a:p>
        </p:txBody>
      </p:sp>
      <p:sp>
        <p:nvSpPr>
          <p:cNvPr id="2070" name="Text Box 22"/>
          <p:cNvSpPr txBox="1">
            <a:spLocks noChangeArrowheads="1"/>
          </p:cNvSpPr>
          <p:nvPr/>
        </p:nvSpPr>
        <p:spPr bwMode="auto">
          <a:xfrm>
            <a:off x="1152554" y="1700213"/>
            <a:ext cx="1441450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>
                <a:latin typeface="Arial" charset="0"/>
              </a:rPr>
              <a:t>NOM.SING</a:t>
            </a:r>
          </a:p>
        </p:txBody>
      </p:sp>
      <p:sp>
        <p:nvSpPr>
          <p:cNvPr id="2071" name="Text Box 23"/>
          <p:cNvSpPr txBox="1">
            <a:spLocks noChangeArrowheads="1"/>
          </p:cNvSpPr>
          <p:nvPr/>
        </p:nvSpPr>
        <p:spPr bwMode="auto">
          <a:xfrm>
            <a:off x="2663854" y="1700213"/>
            <a:ext cx="1441450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>
                <a:latin typeface="Arial" charset="0"/>
              </a:rPr>
              <a:t>AC. PL.</a:t>
            </a:r>
          </a:p>
        </p:txBody>
      </p:sp>
      <p:sp>
        <p:nvSpPr>
          <p:cNvPr id="2072" name="Text Box 24"/>
          <p:cNvSpPr txBox="1">
            <a:spLocks noChangeArrowheads="1"/>
          </p:cNvSpPr>
          <p:nvPr/>
        </p:nvSpPr>
        <p:spPr bwMode="auto">
          <a:xfrm>
            <a:off x="4176742" y="1700213"/>
            <a:ext cx="1441450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>
                <a:latin typeface="Arial" charset="0"/>
              </a:rPr>
              <a:t>AC..SING</a:t>
            </a:r>
          </a:p>
        </p:txBody>
      </p:sp>
      <p:sp>
        <p:nvSpPr>
          <p:cNvPr id="2073" name="Text Box 25"/>
          <p:cNvSpPr txBox="1">
            <a:spLocks noChangeArrowheads="1"/>
          </p:cNvSpPr>
          <p:nvPr/>
        </p:nvSpPr>
        <p:spPr bwMode="auto">
          <a:xfrm>
            <a:off x="5761067" y="1700213"/>
            <a:ext cx="1441450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>
                <a:latin typeface="Arial" charset="0"/>
              </a:rPr>
              <a:t>Inf.Pres.</a:t>
            </a:r>
          </a:p>
        </p:txBody>
      </p:sp>
      <p:sp>
        <p:nvSpPr>
          <p:cNvPr id="2074" name="Text Box 26"/>
          <p:cNvSpPr txBox="1">
            <a:spLocks noChangeArrowheads="1"/>
          </p:cNvSpPr>
          <p:nvPr/>
        </p:nvSpPr>
        <p:spPr bwMode="auto">
          <a:xfrm>
            <a:off x="7270779" y="1700213"/>
            <a:ext cx="1441450" cy="3794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>
                <a:latin typeface="Arial" charset="0"/>
              </a:rPr>
              <a:t>Pret,Perf.</a:t>
            </a:r>
          </a:p>
        </p:txBody>
      </p:sp>
      <p:sp>
        <p:nvSpPr>
          <p:cNvPr id="2075" name="Text Box 27"/>
          <p:cNvSpPr txBox="1">
            <a:spLocks noChangeArrowheads="1"/>
          </p:cNvSpPr>
          <p:nvPr/>
        </p:nvSpPr>
        <p:spPr bwMode="auto">
          <a:xfrm>
            <a:off x="936654" y="2616200"/>
            <a:ext cx="1441450" cy="379413"/>
          </a:xfrm>
          <a:prstGeom prst="rect">
            <a:avLst/>
          </a:prstGeom>
          <a:solidFill>
            <a:srgbClr val="FF832F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>
                <a:latin typeface="Arial" charset="0"/>
              </a:rPr>
              <a:t>sujeto</a:t>
            </a:r>
          </a:p>
        </p:txBody>
      </p:sp>
      <p:sp>
        <p:nvSpPr>
          <p:cNvPr id="2076" name="Text Box 28"/>
          <p:cNvSpPr txBox="1">
            <a:spLocks noChangeArrowheads="1"/>
          </p:cNvSpPr>
          <p:nvPr/>
        </p:nvSpPr>
        <p:spPr bwMode="auto">
          <a:xfrm>
            <a:off x="2592417" y="2616200"/>
            <a:ext cx="1441450" cy="654050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>
                <a:latin typeface="Arial" charset="0"/>
              </a:rPr>
              <a:t>AGENTE </a:t>
            </a:r>
            <a:r>
              <a:rPr lang="es-ES" b="1">
                <a:solidFill>
                  <a:srgbClr val="0033CC"/>
                </a:solidFill>
                <a:latin typeface="Arial" charset="0"/>
              </a:rPr>
              <a:t>(S)</a:t>
            </a:r>
          </a:p>
        </p:txBody>
      </p:sp>
      <p:sp>
        <p:nvSpPr>
          <p:cNvPr id="2077" name="Text Box 29"/>
          <p:cNvSpPr txBox="1">
            <a:spLocks noChangeArrowheads="1"/>
          </p:cNvSpPr>
          <p:nvPr/>
        </p:nvSpPr>
        <p:spPr bwMode="auto">
          <a:xfrm>
            <a:off x="4105304" y="2616200"/>
            <a:ext cx="1441450" cy="654050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>
                <a:latin typeface="Arial" charset="0"/>
              </a:rPr>
              <a:t>PACIENTE </a:t>
            </a:r>
            <a:r>
              <a:rPr lang="es-ES" b="1">
                <a:solidFill>
                  <a:srgbClr val="0033CC"/>
                </a:solidFill>
                <a:latin typeface="Arial" charset="0"/>
              </a:rPr>
              <a:t>(CD)</a:t>
            </a:r>
          </a:p>
        </p:txBody>
      </p:sp>
      <p:sp>
        <p:nvSpPr>
          <p:cNvPr id="2078" name="Text Box 30"/>
          <p:cNvSpPr txBox="1">
            <a:spLocks noChangeArrowheads="1"/>
          </p:cNvSpPr>
          <p:nvPr/>
        </p:nvSpPr>
        <p:spPr bwMode="auto">
          <a:xfrm>
            <a:off x="5616604" y="2616200"/>
            <a:ext cx="1441450" cy="654050"/>
          </a:xfrm>
          <a:prstGeom prst="rect">
            <a:avLst/>
          </a:prstGeom>
          <a:noFill/>
          <a:ln w="12700">
            <a:solidFill>
              <a:srgbClr val="0000FF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>
                <a:latin typeface="Arial" charset="0"/>
              </a:rPr>
              <a:t>ACCIÓN </a:t>
            </a:r>
            <a:r>
              <a:rPr lang="es-ES" b="1">
                <a:solidFill>
                  <a:srgbClr val="0033CC"/>
                </a:solidFill>
                <a:latin typeface="Arial" charset="0"/>
              </a:rPr>
              <a:t>(V)</a:t>
            </a:r>
          </a:p>
        </p:txBody>
      </p:sp>
      <p:sp>
        <p:nvSpPr>
          <p:cNvPr id="2079" name="Text Box 31"/>
          <p:cNvSpPr txBox="1">
            <a:spLocks noChangeArrowheads="1"/>
          </p:cNvSpPr>
          <p:nvPr/>
        </p:nvSpPr>
        <p:spPr bwMode="auto">
          <a:xfrm>
            <a:off x="7272367" y="2616200"/>
            <a:ext cx="1593850" cy="379413"/>
          </a:xfrm>
          <a:prstGeom prst="rect">
            <a:avLst/>
          </a:prstGeom>
          <a:solidFill>
            <a:srgbClr val="FF832F"/>
          </a:solidFill>
          <a:ln w="12700">
            <a:solidFill>
              <a:srgbClr val="FF6600"/>
            </a:solidFill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>
                <a:latin typeface="Arial" charset="0"/>
              </a:rPr>
              <a:t>Verbo Trans.</a:t>
            </a:r>
          </a:p>
        </p:txBody>
      </p:sp>
      <p:grpSp>
        <p:nvGrpSpPr>
          <p:cNvPr id="2" name="Group 41"/>
          <p:cNvGrpSpPr>
            <a:grpSpLocks/>
          </p:cNvGrpSpPr>
          <p:nvPr/>
        </p:nvGrpSpPr>
        <p:grpSpPr bwMode="auto">
          <a:xfrm>
            <a:off x="2520979" y="2349500"/>
            <a:ext cx="4608513" cy="947738"/>
            <a:chOff x="1746" y="-63"/>
            <a:chExt cx="2903" cy="597"/>
          </a:xfrm>
        </p:grpSpPr>
        <p:sp>
          <p:nvSpPr>
            <p:cNvPr id="2081" name="Line 33"/>
            <p:cNvSpPr>
              <a:spLocks noChangeShapeType="1"/>
            </p:cNvSpPr>
            <p:nvPr/>
          </p:nvSpPr>
          <p:spPr bwMode="auto">
            <a:xfrm>
              <a:off x="1746" y="530"/>
              <a:ext cx="2903" cy="0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082" name="Line 34"/>
            <p:cNvSpPr>
              <a:spLocks noChangeShapeType="1"/>
            </p:cNvSpPr>
            <p:nvPr/>
          </p:nvSpPr>
          <p:spPr bwMode="auto">
            <a:xfrm flipV="1">
              <a:off x="1746" y="-21"/>
              <a:ext cx="0" cy="555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  <p:sp>
          <p:nvSpPr>
            <p:cNvPr id="2083" name="Line 35"/>
            <p:cNvSpPr>
              <a:spLocks noChangeShapeType="1"/>
            </p:cNvSpPr>
            <p:nvPr/>
          </p:nvSpPr>
          <p:spPr bwMode="auto">
            <a:xfrm flipV="1">
              <a:off x="4649" y="-63"/>
              <a:ext cx="0" cy="593"/>
            </a:xfrm>
            <a:prstGeom prst="line">
              <a:avLst/>
            </a:prstGeom>
            <a:noFill/>
            <a:ln w="25400">
              <a:solidFill>
                <a:srgbClr val="0000FF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2085" name="Text Box 37"/>
          <p:cNvSpPr txBox="1">
            <a:spLocks noChangeArrowheads="1"/>
          </p:cNvSpPr>
          <p:nvPr/>
        </p:nvSpPr>
        <p:spPr bwMode="auto">
          <a:xfrm>
            <a:off x="2520979" y="3355975"/>
            <a:ext cx="4464050" cy="366713"/>
          </a:xfrm>
          <a:prstGeom prst="rect">
            <a:avLst/>
          </a:prstGeom>
          <a:solidFill>
            <a:srgbClr val="3366FF"/>
          </a:solidFill>
          <a:ln w="127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s-ES" b="1">
                <a:solidFill>
                  <a:schemeClr val="bg1"/>
                </a:solidFill>
                <a:latin typeface="Arial" charset="0"/>
              </a:rPr>
              <a:t>COMPLEMENTO     DIRECTO</a:t>
            </a:r>
          </a:p>
        </p:txBody>
      </p:sp>
      <p:sp>
        <p:nvSpPr>
          <p:cNvPr id="2088" name="AutoShape 40"/>
          <p:cNvSpPr>
            <a:spLocks noChangeArrowheads="1"/>
          </p:cNvSpPr>
          <p:nvPr/>
        </p:nvSpPr>
        <p:spPr bwMode="auto">
          <a:xfrm rot="5400000">
            <a:off x="5876930" y="4838714"/>
            <a:ext cx="458787" cy="1782763"/>
          </a:xfrm>
          <a:prstGeom prst="can">
            <a:avLst>
              <a:gd name="adj" fmla="val 0"/>
            </a:avLst>
          </a:prstGeom>
          <a:solidFill>
            <a:srgbClr val="0000FF"/>
          </a:solidFill>
          <a:ln w="9525">
            <a:noFill/>
            <a:round/>
            <a:headEnd/>
            <a:tailEnd/>
          </a:ln>
          <a:effectLst/>
        </p:spPr>
        <p:txBody>
          <a:bodyPr rot="10800000" vert="eaVert" wrap="none" anchor="ctr">
            <a:spAutoFit/>
          </a:bodyPr>
          <a:lstStyle/>
          <a:p>
            <a:pPr algn="ctr"/>
            <a:r>
              <a:rPr lang="es-ES" b="1">
                <a:solidFill>
                  <a:schemeClr val="bg1"/>
                </a:solidFill>
                <a:latin typeface="Arial" charset="0"/>
              </a:rPr>
              <a:t>HICIERAN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9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206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type.wav" builtIn="1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7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0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7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2000"/>
                            </p:stCondLst>
                            <p:childTnLst>
                              <p:par>
                                <p:cTn id="56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fill="hold"/>
                                        <p:tgtEl>
                                          <p:spTgt spid="207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20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500" fill="hold"/>
                                        <p:tgtEl>
                                          <p:spTgt spid="20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0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207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20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208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1" dur="500"/>
                                        <p:tgtEl>
                                          <p:spTgt spid="2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2" fill="hold">
                      <p:stCondLst>
                        <p:cond delay="indefinite"/>
                      </p:stCondLst>
                      <p:childTnLst>
                        <p:par>
                          <p:cTn id="93" fill="hold">
                            <p:stCondLst>
                              <p:cond delay="0"/>
                            </p:stCondLst>
                            <p:childTnLst>
                              <p:par>
                                <p:cTn id="9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6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07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9" dur="1000"/>
                                        <p:tgtEl>
                                          <p:spTgt spid="2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04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5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6" dur="1000" fill="hold"/>
                                        <p:tgtEl>
                                          <p:spTgt spid="207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7" dur="1000"/>
                                        <p:tgtEl>
                                          <p:spTgt spid="20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8" fill="hold">
                      <p:stCondLst>
                        <p:cond delay="indefinite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2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3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4" dur="1000" fill="hold"/>
                                        <p:tgtEl>
                                          <p:spTgt spid="207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5" dur="1000"/>
                                        <p:tgtEl>
                                          <p:spTgt spid="20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20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1" fill="hold">
                      <p:stCondLst>
                        <p:cond delay="indefinite"/>
                      </p:stCondLst>
                      <p:childTnLst>
                        <p:par>
                          <p:cTn id="122" fill="hold">
                            <p:stCondLst>
                              <p:cond delay="0"/>
                            </p:stCondLst>
                            <p:childTnLst>
                              <p:par>
                                <p:cTn id="1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5" dur="500"/>
                                        <p:tgtEl>
                                          <p:spTgt spid="20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6" fill="hold">
                            <p:stCondLst>
                              <p:cond delay="500"/>
                            </p:stCondLst>
                            <p:childTnLst>
                              <p:par>
                                <p:cTn id="1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9" dur="500"/>
                                        <p:tgtEl>
                                          <p:spTgt spid="20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0" fill="hold">
                            <p:stCondLst>
                              <p:cond delay="1000"/>
                            </p:stCondLst>
                            <p:childTnLst>
                              <p:par>
                                <p:cTn id="1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4" fill="hold">
                      <p:stCondLst>
                        <p:cond delay="indefinite"/>
                      </p:stCondLst>
                      <p:childTnLst>
                        <p:par>
                          <p:cTn id="135" fill="hold">
                            <p:stCondLst>
                              <p:cond delay="0"/>
                            </p:stCondLst>
                            <p:childTnLst>
                              <p:par>
                                <p:cTn id="13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8" dur="500"/>
                                        <p:tgtEl>
                                          <p:spTgt spid="20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9" fill="hold">
                      <p:stCondLst>
                        <p:cond delay="indefinite"/>
                      </p:stCondLst>
                      <p:childTnLst>
                        <p:par>
                          <p:cTn id="140" fill="hold">
                            <p:stCondLst>
                              <p:cond delay="0"/>
                            </p:stCondLst>
                            <p:childTnLst>
                              <p:par>
                                <p:cTn id="1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4" fill="hold">
                            <p:stCondLst>
                              <p:cond delay="500"/>
                            </p:stCondLst>
                            <p:childTnLst>
                              <p:par>
                                <p:cTn id="14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7" dur="500"/>
                                        <p:tgtEl>
                                          <p:spTgt spid="20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8" fill="hold">
                      <p:stCondLst>
                        <p:cond delay="indefinite"/>
                      </p:stCondLst>
                      <p:childTnLst>
                        <p:par>
                          <p:cTn id="149" fill="hold">
                            <p:stCondLst>
                              <p:cond delay="0"/>
                            </p:stCondLst>
                            <p:childTnLst>
                              <p:par>
                                <p:cTn id="1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2" dur="500"/>
                                        <p:tgtEl>
                                          <p:spTgt spid="20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3" fill="hold">
                            <p:stCondLst>
                              <p:cond delay="500"/>
                            </p:stCondLst>
                            <p:childTnLst>
                              <p:par>
                                <p:cTn id="1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6" dur="500"/>
                                        <p:tgtEl>
                                          <p:spTgt spid="20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7" fill="hold">
                            <p:stCondLst>
                              <p:cond delay="1000"/>
                            </p:stCondLst>
                            <p:childTnLst>
                              <p:par>
                                <p:cTn id="15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0" dur="500"/>
                                        <p:tgtEl>
                                          <p:spTgt spid="20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>
                      <p:stCondLst>
                        <p:cond delay="indefinite"/>
                      </p:stCondLst>
                      <p:childTnLst>
                        <p:par>
                          <p:cTn id="162" fill="hold">
                            <p:stCondLst>
                              <p:cond delay="0"/>
                            </p:stCondLst>
                            <p:childTnLst>
                              <p:par>
                                <p:cTn id="1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5" dur="500"/>
                                        <p:tgtEl>
                                          <p:spTgt spid="20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6" fill="hold">
                            <p:stCondLst>
                              <p:cond delay="500"/>
                            </p:stCondLst>
                            <p:childTnLst>
                              <p:par>
                                <p:cTn id="16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9" dur="500"/>
                                        <p:tgtEl>
                                          <p:spTgt spid="20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0" fill="hold">
                      <p:stCondLst>
                        <p:cond delay="indefinite"/>
                      </p:stCondLst>
                      <p:childTnLst>
                        <p:par>
                          <p:cTn id="171" fill="hold">
                            <p:stCondLst>
                              <p:cond delay="0"/>
                            </p:stCondLst>
                            <p:childTnLst>
                              <p:par>
                                <p:cTn id="17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4" dur="500"/>
                                        <p:tgtEl>
                                          <p:spTgt spid="20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5" fill="hold">
                      <p:stCondLst>
                        <p:cond delay="indefinite"/>
                      </p:stCondLst>
                      <p:childTnLst>
                        <p:par>
                          <p:cTn id="176" fill="hold">
                            <p:stCondLst>
                              <p:cond delay="0"/>
                            </p:stCondLst>
                            <p:childTnLst>
                              <p:par>
                                <p:cTn id="17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9" dur="500"/>
                                        <p:tgtEl>
                                          <p:spTgt spid="20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0" fill="hold">
                      <p:stCondLst>
                        <p:cond delay="indefinite"/>
                      </p:stCondLst>
                      <p:childTnLst>
                        <p:par>
                          <p:cTn id="181" fill="hold">
                            <p:stCondLst>
                              <p:cond delay="0"/>
                            </p:stCondLst>
                            <p:childTnLst>
                              <p:par>
                                <p:cTn id="18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4" dur="500"/>
                                        <p:tgtEl>
                                          <p:spTgt spid="20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5" fill="hold">
                      <p:stCondLst>
                        <p:cond delay="indefinite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9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9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06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3" fill="hold">
                      <p:stCondLst>
                        <p:cond delay="indefinite"/>
                      </p:stCondLst>
                      <p:childTnLst>
                        <p:par>
                          <p:cTn id="204" fill="hold">
                            <p:stCondLst>
                              <p:cond delay="0"/>
                            </p:stCondLst>
                            <p:childTnLst>
                              <p:par>
                                <p:cTn id="20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7" dur="2000"/>
                                        <p:tgtEl>
                                          <p:spTgt spid="20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3" grpId="0" animBg="1"/>
      <p:bldP spid="2064" grpId="0" animBg="1"/>
      <p:bldP spid="2050" grpId="0"/>
      <p:bldP spid="2055" grpId="0" animBg="1"/>
      <p:bldP spid="2056" grpId="0" animBg="1"/>
      <p:bldP spid="2054" grpId="0" animBg="1"/>
      <p:bldP spid="2053" grpId="0" animBg="1"/>
      <p:bldP spid="2052" grpId="0" animBg="1"/>
      <p:bldP spid="2058" grpId="0" animBg="1"/>
      <p:bldP spid="2057" grpId="0" animBg="1"/>
      <p:bldP spid="2059" grpId="0" animBg="1"/>
      <p:bldP spid="2060" grpId="0" animBg="1"/>
      <p:bldP spid="2061" grpId="0" animBg="1"/>
      <p:bldP spid="2065" grpId="0" animBg="1"/>
      <p:bldP spid="2067" grpId="0" animBg="1"/>
      <p:bldP spid="2066" grpId="0" animBg="1"/>
      <p:bldP spid="2062" grpId="0" animBg="1"/>
      <p:bldP spid="2068" grpId="0"/>
      <p:bldP spid="2070" grpId="0" animBg="1"/>
      <p:bldP spid="2071" grpId="0" animBg="1"/>
      <p:bldP spid="2072" grpId="0" animBg="1"/>
      <p:bldP spid="2073" grpId="0" animBg="1"/>
      <p:bldP spid="2074" grpId="0" animBg="1"/>
      <p:bldP spid="2075" grpId="0" animBg="1"/>
      <p:bldP spid="2076" grpId="0" animBg="1"/>
      <p:bldP spid="2077" grpId="0" animBg="1"/>
      <p:bldP spid="2078" grpId="0" animBg="1"/>
      <p:bldP spid="2079" grpId="0" animBg="1"/>
      <p:bldP spid="2085" grpId="0" animBg="1"/>
      <p:bldP spid="2088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131</TotalTime>
  <Words>145</Words>
  <Application>Microsoft Office PowerPoint</Application>
  <PresentationFormat>Presentación en pantalla (4:3)</PresentationFormat>
  <Paragraphs>49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3" baseType="lpstr">
      <vt:lpstr>Tema de Office</vt:lpstr>
      <vt:lpstr>Diapositiva 1</vt:lpstr>
      <vt:lpstr>PROPOSICIÓN DE INFINITIVO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Proyecciones</dc:creator>
  <cp:lastModifiedBy>Proyecciones</cp:lastModifiedBy>
  <cp:revision>18</cp:revision>
  <dcterms:created xsi:type="dcterms:W3CDTF">2011-02-25T17:14:18Z</dcterms:created>
  <dcterms:modified xsi:type="dcterms:W3CDTF">2012-04-18T17:41:10Z</dcterms:modified>
</cp:coreProperties>
</file>