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FD9"/>
    <a:srgbClr val="DFFEAC"/>
    <a:srgbClr val="FBFEDA"/>
    <a:srgbClr val="FFABAB"/>
    <a:srgbClr val="FFC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BFEDA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9D6B9-8FE1-4FC3-BAC0-6D53D6079B25}" type="datetimeFigureOut">
              <a:rPr lang="es-ES" smtClean="0"/>
              <a:pPr/>
              <a:t>26/02/2011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4059250" y="4559313"/>
            <a:ext cx="2155824" cy="93871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se traduce como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 smtClean="0">
                <a:solidFill>
                  <a:schemeClr val="hlink"/>
                </a:solidFill>
              </a:rPr>
              <a:t>“CONSTRUCCIÓN CONCERTADA</a:t>
            </a:r>
            <a:r>
              <a:rPr lang="es-ES" sz="2000" b="1" dirty="0" smtClean="0">
                <a:solidFill>
                  <a:schemeClr val="hlink"/>
                </a:solidFill>
              </a:rPr>
              <a:t>”</a:t>
            </a:r>
            <a:endParaRPr lang="es-ES" sz="2000" b="1" dirty="0">
              <a:solidFill>
                <a:schemeClr val="hlink"/>
              </a:solidFill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357950" y="4572008"/>
            <a:ext cx="2571768" cy="938719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se traduce como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 smtClean="0">
                <a:solidFill>
                  <a:schemeClr val="hlink"/>
                </a:solidFill>
              </a:rPr>
              <a:t>“CONSTRUCCIÓN ABSOLUTA”</a:t>
            </a:r>
            <a:endParaRPr lang="es-ES" sz="2000" b="1" dirty="0">
              <a:solidFill>
                <a:schemeClr val="hlink"/>
              </a:solidFill>
            </a:endParaRPr>
          </a:p>
        </p:txBody>
      </p:sp>
      <p:sp>
        <p:nvSpPr>
          <p:cNvPr id="35" name="34 Pergamino horizontal"/>
          <p:cNvSpPr/>
          <p:nvPr/>
        </p:nvSpPr>
        <p:spPr>
          <a:xfrm>
            <a:off x="1071538" y="0"/>
            <a:ext cx="6858048" cy="1500174"/>
          </a:xfrm>
          <a:prstGeom prst="horizontalScroll">
            <a:avLst>
              <a:gd name="adj" fmla="val 1045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es-E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EL </a:t>
            </a:r>
            <a:r>
              <a:rPr lang="es-E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PARTICIPIO</a:t>
            </a: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(DUALIDAD: </a:t>
            </a: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</a:t>
            </a: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ADJET</a:t>
            </a: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IVO </a:t>
            </a: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 VERBO”)</a:t>
            </a:r>
          </a:p>
        </p:txBody>
      </p:sp>
      <p:cxnSp>
        <p:nvCxnSpPr>
          <p:cNvPr id="37" name="36 Conector recto de flecha"/>
          <p:cNvCxnSpPr/>
          <p:nvPr/>
        </p:nvCxnSpPr>
        <p:spPr>
          <a:xfrm rot="10800000">
            <a:off x="3643306" y="4857760"/>
            <a:ext cx="428628" cy="1588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4" name="43 Pergamino horizontal"/>
          <p:cNvSpPr/>
          <p:nvPr/>
        </p:nvSpPr>
        <p:spPr>
          <a:xfrm>
            <a:off x="500034" y="1571612"/>
            <a:ext cx="3214710" cy="1071570"/>
          </a:xfrm>
          <a:prstGeom prst="horizontalScroll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A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Como</a:t>
            </a:r>
            <a:r>
              <a:rPr lang="es-ES" sz="2800" b="1" dirty="0" smtClean="0">
                <a:solidFill>
                  <a:srgbClr val="C00000"/>
                </a:solidFill>
              </a:rPr>
              <a:t> </a:t>
            </a:r>
            <a:r>
              <a:rPr lang="es-ES" sz="2800" b="1" dirty="0" smtClean="0">
                <a:solidFill>
                  <a:srgbClr val="C00000"/>
                </a:solidFill>
              </a:rPr>
              <a:t>ADJETIVO</a:t>
            </a:r>
            <a:endParaRPr lang="es-ES" sz="2800" b="1" dirty="0" smtClean="0">
              <a:solidFill>
                <a:srgbClr val="C00000"/>
              </a:solidFill>
            </a:endParaRPr>
          </a:p>
          <a:p>
            <a:pPr algn="ctr"/>
            <a:r>
              <a:rPr lang="es-ES" sz="1600" b="1" dirty="0" smtClean="0">
                <a:solidFill>
                  <a:srgbClr val="C00000"/>
                </a:solidFill>
              </a:rPr>
              <a:t>(GÉNEROS, NÚMEROS Y CASOS)</a:t>
            </a:r>
            <a:endParaRPr lang="es-ES" sz="1600" b="1" dirty="0">
              <a:solidFill>
                <a:srgbClr val="C00000"/>
              </a:solidFill>
            </a:endParaRPr>
          </a:p>
        </p:txBody>
      </p:sp>
      <p:sp>
        <p:nvSpPr>
          <p:cNvPr id="46" name="45 Pergamino horizontal"/>
          <p:cNvSpPr/>
          <p:nvPr/>
        </p:nvSpPr>
        <p:spPr>
          <a:xfrm>
            <a:off x="4071934" y="1571612"/>
            <a:ext cx="4500594" cy="1071570"/>
          </a:xfrm>
          <a:prstGeom prst="horizontalScroll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A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rgbClr val="C00000"/>
                </a:solidFill>
              </a:rPr>
              <a:t> </a:t>
            </a:r>
            <a:r>
              <a:rPr lang="es-ES" b="1" dirty="0" smtClean="0">
                <a:solidFill>
                  <a:srgbClr val="C00000"/>
                </a:solidFill>
              </a:rPr>
              <a:t>Como</a:t>
            </a:r>
            <a:r>
              <a:rPr lang="es-ES" sz="2800" b="1" dirty="0" smtClean="0">
                <a:solidFill>
                  <a:srgbClr val="C00000"/>
                </a:solidFill>
              </a:rPr>
              <a:t> VERBO</a:t>
            </a:r>
          </a:p>
          <a:p>
            <a:pPr algn="ctr"/>
            <a:r>
              <a:rPr lang="es-ES" sz="1600" b="1" dirty="0" smtClean="0">
                <a:solidFill>
                  <a:srgbClr val="C00000"/>
                </a:solidFill>
              </a:rPr>
              <a:t>(PRESENTE/PERFECTO/FUTURO y ACT./PAS.)</a:t>
            </a:r>
            <a:endParaRPr lang="es-ES" sz="1600" b="1" dirty="0">
              <a:solidFill>
                <a:srgbClr val="C00000"/>
              </a:solidFill>
            </a:endParaRPr>
          </a:p>
        </p:txBody>
      </p:sp>
      <p:sp>
        <p:nvSpPr>
          <p:cNvPr id="47" name="46 Flecha abajo"/>
          <p:cNvSpPr/>
          <p:nvPr/>
        </p:nvSpPr>
        <p:spPr>
          <a:xfrm>
            <a:off x="1714480" y="2571744"/>
            <a:ext cx="785818" cy="500066"/>
          </a:xfrm>
          <a:prstGeom prst="downArrow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Flecha abajo"/>
          <p:cNvSpPr/>
          <p:nvPr/>
        </p:nvSpPr>
        <p:spPr>
          <a:xfrm>
            <a:off x="4714876" y="2571744"/>
            <a:ext cx="785818" cy="500066"/>
          </a:xfrm>
          <a:prstGeom prst="downArrow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Flecha abajo"/>
          <p:cNvSpPr/>
          <p:nvPr/>
        </p:nvSpPr>
        <p:spPr>
          <a:xfrm>
            <a:off x="7215206" y="2571744"/>
            <a:ext cx="785818" cy="500066"/>
          </a:xfrm>
          <a:prstGeom prst="downArrow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Rectángulo redondeado"/>
          <p:cNvSpPr/>
          <p:nvPr/>
        </p:nvSpPr>
        <p:spPr>
          <a:xfrm>
            <a:off x="428596" y="3143248"/>
            <a:ext cx="3214710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CONCUERDA EN Gº, Nº y CASO</a:t>
            </a:r>
            <a:endParaRPr lang="es-ES" b="1" dirty="0" smtClean="0"/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(con un sustantivo)</a:t>
            </a:r>
            <a:endParaRPr lang="es-ES" dirty="0"/>
          </a:p>
        </p:txBody>
      </p:sp>
      <p:sp>
        <p:nvSpPr>
          <p:cNvPr id="51" name="50 Rectángulo redondeado"/>
          <p:cNvSpPr/>
          <p:nvPr/>
        </p:nvSpPr>
        <p:spPr>
          <a:xfrm>
            <a:off x="4000496" y="3143248"/>
            <a:ext cx="2214578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CON SUS PROPIOS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COMPL. VERBALES</a:t>
            </a:r>
            <a:endParaRPr lang="es-ES" dirty="0"/>
          </a:p>
        </p:txBody>
      </p:sp>
      <p:sp>
        <p:nvSpPr>
          <p:cNvPr id="52" name="51 Rectángulo redondeado"/>
          <p:cNvSpPr/>
          <p:nvPr/>
        </p:nvSpPr>
        <p:spPr>
          <a:xfrm>
            <a:off x="6286512" y="3143248"/>
            <a:ext cx="2643206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Y CON SU PROPIO SUJETO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EN </a:t>
            </a:r>
            <a:r>
              <a:rPr lang="es-ES" b="1" dirty="0" smtClean="0"/>
              <a:t>ABLATIVO </a:t>
            </a:r>
            <a:r>
              <a:rPr lang="es-ES" b="1" dirty="0" smtClean="0"/>
              <a:t>(</a:t>
            </a:r>
            <a:r>
              <a:rPr lang="es-ES" b="1" dirty="0" smtClean="0">
                <a:solidFill>
                  <a:srgbClr val="FF0000"/>
                </a:solidFill>
              </a:rPr>
              <a:t>a veces</a:t>
            </a:r>
            <a:r>
              <a:rPr lang="es-ES" b="1" dirty="0" smtClean="0"/>
              <a:t>)</a:t>
            </a:r>
            <a:endParaRPr lang="es-ES" b="1" dirty="0"/>
          </a:p>
        </p:txBody>
      </p:sp>
      <p:sp>
        <p:nvSpPr>
          <p:cNvPr id="18" name="17 Flecha abajo"/>
          <p:cNvSpPr/>
          <p:nvPr/>
        </p:nvSpPr>
        <p:spPr>
          <a:xfrm>
            <a:off x="4857752" y="4000504"/>
            <a:ext cx="500066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abajo"/>
          <p:cNvSpPr/>
          <p:nvPr/>
        </p:nvSpPr>
        <p:spPr>
          <a:xfrm>
            <a:off x="7358082" y="4000504"/>
            <a:ext cx="500066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Elipse"/>
          <p:cNvSpPr/>
          <p:nvPr/>
        </p:nvSpPr>
        <p:spPr>
          <a:xfrm>
            <a:off x="285720" y="4143380"/>
            <a:ext cx="3286148" cy="1428760"/>
          </a:xfrm>
          <a:prstGeom prst="ellipse">
            <a:avLst/>
          </a:prstGeom>
          <a:gradFill>
            <a:gsLst>
              <a:gs pos="0">
                <a:srgbClr val="00B050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s-ES" b="1" dirty="0" smtClean="0"/>
              <a:t>Sustantivo</a:t>
            </a:r>
            <a:r>
              <a:rPr lang="es-ES" b="1" dirty="0" smtClean="0"/>
              <a:t> </a:t>
            </a:r>
            <a:r>
              <a:rPr lang="es-ES" b="1" dirty="0" smtClean="0"/>
              <a:t>principal +</a:t>
            </a:r>
          </a:p>
          <a:p>
            <a:pPr algn="ctr"/>
            <a:r>
              <a:rPr lang="es-ES" sz="2400" b="1" u="sng" dirty="0" smtClean="0"/>
              <a:t>PARTICIPIO</a:t>
            </a:r>
            <a:r>
              <a:rPr lang="es-ES" b="1" dirty="0" smtClean="0"/>
              <a:t> </a:t>
            </a:r>
            <a:r>
              <a:rPr lang="es-ES" b="1" dirty="0" smtClean="0"/>
              <a:t>o</a:t>
            </a:r>
            <a:r>
              <a:rPr lang="es-ES" b="1" dirty="0" smtClean="0"/>
              <a:t>  </a:t>
            </a:r>
            <a:r>
              <a:rPr lang="es-ES" sz="2400" b="1" u="sng" dirty="0" smtClean="0"/>
              <a:t>GERUNDIO</a:t>
            </a:r>
            <a:r>
              <a:rPr lang="es-ES" b="1" dirty="0" smtClean="0"/>
              <a:t> </a:t>
            </a:r>
            <a:r>
              <a:rPr lang="es-ES" b="1" dirty="0" smtClean="0"/>
              <a:t>y </a:t>
            </a:r>
            <a:r>
              <a:rPr lang="es-ES" b="1" dirty="0" err="1" smtClean="0"/>
              <a:t>compl</a:t>
            </a:r>
            <a:r>
              <a:rPr lang="es-ES" b="1" dirty="0" smtClean="0"/>
              <a:t>.</a:t>
            </a:r>
            <a:endParaRPr lang="es-ES" b="1" dirty="0"/>
          </a:p>
        </p:txBody>
      </p:sp>
      <p:sp>
        <p:nvSpPr>
          <p:cNvPr id="40" name="39 Elipse"/>
          <p:cNvSpPr/>
          <p:nvPr/>
        </p:nvSpPr>
        <p:spPr>
          <a:xfrm>
            <a:off x="1142976" y="5715016"/>
            <a:ext cx="6786610" cy="92869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36000" tIns="36000" rIns="36000" bIns="36000" rtlCol="0" anchor="ctr"/>
          <a:lstStyle/>
          <a:p>
            <a:pPr algn="ctr"/>
            <a:r>
              <a:rPr lang="es-ES" sz="2400" b="1" u="sng" dirty="0" smtClean="0"/>
              <a:t>PARTICIPIO</a:t>
            </a:r>
            <a:r>
              <a:rPr lang="es-ES" sz="2400" b="1" dirty="0" smtClean="0"/>
              <a:t> o </a:t>
            </a:r>
            <a:r>
              <a:rPr lang="es-ES" sz="2400" b="1" u="sng" dirty="0" smtClean="0"/>
              <a:t>GERUNDIO</a:t>
            </a:r>
            <a:r>
              <a:rPr lang="es-ES" sz="2400" b="1" dirty="0" smtClean="0"/>
              <a:t> + </a:t>
            </a:r>
            <a:r>
              <a:rPr lang="es-ES" sz="2400" b="1" dirty="0" smtClean="0"/>
              <a:t>SUJETO </a:t>
            </a:r>
            <a:r>
              <a:rPr lang="es-ES" b="1" dirty="0" smtClean="0"/>
              <a:t>y</a:t>
            </a:r>
            <a:r>
              <a:rPr lang="es-ES" b="1" dirty="0" smtClean="0"/>
              <a:t> </a:t>
            </a:r>
            <a:r>
              <a:rPr lang="es-ES" b="1" dirty="0" err="1" smtClean="0"/>
              <a:t>c</a:t>
            </a:r>
            <a:r>
              <a:rPr lang="es-ES" b="1" dirty="0" err="1" smtClean="0"/>
              <a:t>ompl</a:t>
            </a:r>
            <a:r>
              <a:rPr lang="es-ES" b="1" dirty="0" smtClean="0"/>
              <a:t>.</a:t>
            </a:r>
            <a:endParaRPr lang="es-ES" b="1" dirty="0"/>
          </a:p>
        </p:txBody>
      </p:sp>
      <p:cxnSp>
        <p:nvCxnSpPr>
          <p:cNvPr id="41" name="40 Conector recto"/>
          <p:cNvCxnSpPr/>
          <p:nvPr/>
        </p:nvCxnSpPr>
        <p:spPr>
          <a:xfrm rot="16200000" flipH="1">
            <a:off x="8108180" y="5822172"/>
            <a:ext cx="642942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 rot="10800000">
            <a:off x="8001024" y="6143644"/>
            <a:ext cx="428628" cy="1588"/>
          </a:xfrm>
          <a:prstGeom prst="straightConnector1">
            <a:avLst/>
          </a:prstGeom>
          <a:ln w="50800"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81</Words>
  <Application>Microsoft Office PowerPoint</Application>
  <PresentationFormat>Presentación en pantalla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Proyecciones</dc:creator>
  <cp:lastModifiedBy>Proyecciones</cp:lastModifiedBy>
  <cp:revision>18</cp:revision>
  <dcterms:created xsi:type="dcterms:W3CDTF">2011-02-25T17:14:18Z</dcterms:created>
  <dcterms:modified xsi:type="dcterms:W3CDTF">2011-02-26T19:37:26Z</dcterms:modified>
</cp:coreProperties>
</file>