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6FB6C-5F8B-4CE5-B114-38F0050F6E35}" type="datetimeFigureOut">
              <a:rPr lang="es-ES" smtClean="0"/>
              <a:pPr/>
              <a:t>17/01/2012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9897C-E51C-42F4-94F5-807C146472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9897C-E51C-42F4-94F5-807C146472D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9897C-E51C-42F4-94F5-807C146472D9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2D014-139D-48C1-8675-32AB05A800F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2560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87C475EE-6113-4001-B262-77A2EB52C47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56007" name="Text Box 7"/>
          <p:cNvSpPr txBox="1">
            <a:spLocks noChangeArrowheads="1"/>
          </p:cNvSpPr>
          <p:nvPr userDrawn="1"/>
        </p:nvSpPr>
        <p:spPr bwMode="auto">
          <a:xfrm>
            <a:off x="179388" y="6437313"/>
            <a:ext cx="2089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es-ES" sz="1400">
                <a:solidFill>
                  <a:srgbClr val="A7A7A7"/>
                </a:solidFill>
              </a:rPr>
              <a:t>Jaime Morente Heredia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3.wav"/><Relationship Id="rId7" Type="http://schemas.openxmlformats.org/officeDocument/2006/relationships/audio" Target="../media/audio6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sfuente.org/departamentos/latin_comun/WEBs_clasicas/sintax_iter/lugares3/lugarestabla.ht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1"/>
          <p:cNvSpPr>
            <a:spLocks noChangeArrowheads="1"/>
          </p:cNvSpPr>
          <p:nvPr/>
        </p:nvSpPr>
        <p:spPr bwMode="auto">
          <a:xfrm>
            <a:off x="827088" y="2636837"/>
            <a:ext cx="8031192" cy="279242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square" anchor="ctr">
            <a:no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endParaRPr lang="es-ES" sz="2000" b="1" i="1" dirty="0" err="1">
              <a:solidFill>
                <a:srgbClr val="A50B21"/>
              </a:solidFill>
              <a:latin typeface="Arial" charset="0"/>
            </a:endParaRPr>
          </a:p>
        </p:txBody>
      </p: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898525" y="5732463"/>
            <a:ext cx="7705725" cy="57626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square" anchor="ctr">
            <a:no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N.B.:</a:t>
            </a:r>
          </a:p>
        </p:txBody>
      </p:sp>
      <p:sp>
        <p:nvSpPr>
          <p:cNvPr id="41" name="Rectangle 6"/>
          <p:cNvSpPr>
            <a:spLocks noGrp="1" noChangeArrowheads="1"/>
          </p:cNvSpPr>
          <p:nvPr>
            <p:ph type="title"/>
          </p:nvPr>
        </p:nvSpPr>
        <p:spPr>
          <a:xfrm>
            <a:off x="1490663" y="260350"/>
            <a:ext cx="7329487" cy="630238"/>
          </a:xfrm>
          <a:gradFill rotWithShape="1">
            <a:gsLst>
              <a:gs pos="0">
                <a:srgbClr val="CCA500"/>
              </a:gs>
              <a:gs pos="100000">
                <a:srgbClr val="CCA500">
                  <a:gamma/>
                  <a:shade val="69804"/>
                  <a:invGamma/>
                </a:srgbClr>
              </a:gs>
            </a:gsLst>
            <a:lin ang="5400000" scaled="1"/>
          </a:gradFill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es-ES" sz="4000" b="1">
                <a:solidFill>
                  <a:schemeClr val="bg1"/>
                </a:solidFill>
              </a:rPr>
              <a:t>SINTAXIS DE LOS “CASOS”</a:t>
            </a:r>
          </a:p>
        </p:txBody>
      </p:sp>
      <p:sp>
        <p:nvSpPr>
          <p:cNvPr id="42" name="Rectangle 7"/>
          <p:cNvSpPr txBox="1">
            <a:spLocks noChangeArrowheads="1"/>
          </p:cNvSpPr>
          <p:nvPr/>
        </p:nvSpPr>
        <p:spPr bwMode="auto">
          <a:xfrm>
            <a:off x="763588" y="1727200"/>
            <a:ext cx="3373437" cy="54927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s-ES" sz="3000" b="1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FORMAS (casos)</a:t>
            </a:r>
            <a:endParaRPr kumimoji="0" lang="es-ES" sz="3000" b="1" i="0" u="none" strike="noStrike" kern="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1042988" y="2636838"/>
            <a:ext cx="2955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 dirty="0">
                <a:solidFill>
                  <a:srgbClr val="0033CC"/>
                </a:solidFill>
                <a:latin typeface="Times New Roman" pitchFamily="18" charset="0"/>
              </a:rPr>
              <a:t>NOMINATIVO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4908550" y="2636838"/>
            <a:ext cx="28082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SUJETO / Atr.</a:t>
            </a:r>
          </a:p>
        </p:txBody>
      </p:sp>
      <p:sp>
        <p:nvSpPr>
          <p:cNvPr id="45" name="Rectangle 11"/>
          <p:cNvSpPr>
            <a:spLocks noChangeArrowheads="1"/>
          </p:cNvSpPr>
          <p:nvPr/>
        </p:nvSpPr>
        <p:spPr bwMode="auto">
          <a:xfrm>
            <a:off x="1042988" y="3068638"/>
            <a:ext cx="2482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 dirty="0">
                <a:solidFill>
                  <a:srgbClr val="0033CC"/>
                </a:solidFill>
                <a:latin typeface="Times New Roman" pitchFamily="18" charset="0"/>
              </a:rPr>
              <a:t>VOCATIVO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4908550" y="3068638"/>
            <a:ext cx="2206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(apelación)</a:t>
            </a:r>
          </a:p>
        </p:txBody>
      </p:sp>
      <p:sp>
        <p:nvSpPr>
          <p:cNvPr id="47" name="Rectangle 13"/>
          <p:cNvSpPr>
            <a:spLocks noChangeArrowheads="1"/>
          </p:cNvSpPr>
          <p:nvPr/>
        </p:nvSpPr>
        <p:spPr bwMode="auto">
          <a:xfrm>
            <a:off x="1055688" y="3500438"/>
            <a:ext cx="2662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 dirty="0">
                <a:solidFill>
                  <a:srgbClr val="0033CC"/>
                </a:solidFill>
                <a:latin typeface="Times New Roman" pitchFamily="18" charset="0"/>
              </a:rPr>
              <a:t>ACUSATIVO</a:t>
            </a:r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4949825" y="3500438"/>
            <a:ext cx="2692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C.D. / C.C. </a:t>
            </a:r>
            <a:r>
              <a:rPr lang="es-ES" sz="2800">
                <a:solidFill>
                  <a:srgbClr val="FF0000"/>
                </a:solidFill>
                <a:latin typeface="Times New Roman" pitchFamily="18" charset="0"/>
              </a:rPr>
              <a:t>(?)</a:t>
            </a:r>
          </a:p>
        </p:txBody>
      </p:sp>
      <p:sp>
        <p:nvSpPr>
          <p:cNvPr id="49" name="Rectangle 15"/>
          <p:cNvSpPr>
            <a:spLocks noChangeArrowheads="1"/>
          </p:cNvSpPr>
          <p:nvPr/>
        </p:nvSpPr>
        <p:spPr bwMode="auto">
          <a:xfrm>
            <a:off x="1055688" y="3932238"/>
            <a:ext cx="234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 dirty="0">
                <a:solidFill>
                  <a:srgbClr val="0033CC"/>
                </a:solidFill>
                <a:latin typeface="Times New Roman" pitchFamily="18" charset="0"/>
              </a:rPr>
              <a:t>GENITIVO</a:t>
            </a: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4949825" y="3932238"/>
            <a:ext cx="2019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M.I. (CN)</a:t>
            </a:r>
          </a:p>
        </p:txBody>
      </p:sp>
      <p:sp>
        <p:nvSpPr>
          <p:cNvPr id="51" name="Rectangle 17"/>
          <p:cNvSpPr>
            <a:spLocks noChangeArrowheads="1"/>
          </p:cNvSpPr>
          <p:nvPr/>
        </p:nvSpPr>
        <p:spPr bwMode="auto">
          <a:xfrm>
            <a:off x="1055688" y="4364038"/>
            <a:ext cx="194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>
                <a:solidFill>
                  <a:srgbClr val="0033CC"/>
                </a:solidFill>
                <a:latin typeface="Times New Roman" pitchFamily="18" charset="0"/>
              </a:rPr>
              <a:t>DATIVO</a:t>
            </a:r>
          </a:p>
        </p:txBody>
      </p:sp>
      <p:sp>
        <p:nvSpPr>
          <p:cNvPr id="52" name="Rectangle 18"/>
          <p:cNvSpPr>
            <a:spLocks noChangeArrowheads="1"/>
          </p:cNvSpPr>
          <p:nvPr/>
        </p:nvSpPr>
        <p:spPr bwMode="auto">
          <a:xfrm>
            <a:off x="4949825" y="4364038"/>
            <a:ext cx="1100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C.I.</a:t>
            </a:r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1055688" y="4795838"/>
            <a:ext cx="2422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 b="1">
                <a:solidFill>
                  <a:srgbClr val="0033CC"/>
                </a:solidFill>
                <a:latin typeface="Times New Roman" pitchFamily="18" charset="0"/>
              </a:rPr>
              <a:t>ABLATIVO</a:t>
            </a: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4949825" y="4795838"/>
            <a:ext cx="287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C.C. </a:t>
            </a:r>
            <a:r>
              <a:rPr lang="es-ES" sz="2800">
                <a:solidFill>
                  <a:srgbClr val="FF0000"/>
                </a:solidFill>
                <a:latin typeface="Times New Roman" pitchFamily="18" charset="0"/>
              </a:rPr>
              <a:t>(?)</a:t>
            </a:r>
            <a:r>
              <a:rPr lang="es-ES" sz="2800">
                <a:solidFill>
                  <a:schemeClr val="tx1"/>
                </a:solidFill>
                <a:latin typeface="Times New Roman" pitchFamily="18" charset="0"/>
              </a:rPr>
              <a:t> / C.Ag.</a:t>
            </a:r>
          </a:p>
        </p:txBody>
      </p:sp>
      <p:sp>
        <p:nvSpPr>
          <p:cNvPr id="55" name="AutoShape 23"/>
          <p:cNvSpPr>
            <a:spLocks noChangeArrowheads="1"/>
          </p:cNvSpPr>
          <p:nvPr/>
        </p:nvSpPr>
        <p:spPr bwMode="auto">
          <a:xfrm rot="21124680">
            <a:off x="2844800" y="1052513"/>
            <a:ext cx="2592388" cy="503237"/>
          </a:xfrm>
          <a:prstGeom prst="curvedDownArrow">
            <a:avLst>
              <a:gd name="adj1" fmla="val 103029"/>
              <a:gd name="adj2" fmla="val 206057"/>
              <a:gd name="adj3" fmla="val 44079"/>
            </a:avLst>
          </a:prstGeom>
          <a:solidFill>
            <a:srgbClr val="EC2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>
            <a:off x="3995738" y="2909888"/>
            <a:ext cx="93503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57" name="Line 25"/>
          <p:cNvSpPr>
            <a:spLocks noChangeShapeType="1"/>
          </p:cNvSpPr>
          <p:nvPr/>
        </p:nvSpPr>
        <p:spPr bwMode="auto">
          <a:xfrm>
            <a:off x="3995738" y="3341688"/>
            <a:ext cx="93503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58" name="Line 26"/>
          <p:cNvSpPr>
            <a:spLocks noChangeShapeType="1"/>
          </p:cNvSpPr>
          <p:nvPr/>
        </p:nvSpPr>
        <p:spPr bwMode="auto">
          <a:xfrm>
            <a:off x="3997325" y="3773488"/>
            <a:ext cx="93503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59" name="Line 27"/>
          <p:cNvSpPr>
            <a:spLocks noChangeShapeType="1"/>
          </p:cNvSpPr>
          <p:nvPr/>
        </p:nvSpPr>
        <p:spPr bwMode="auto">
          <a:xfrm>
            <a:off x="3995738" y="4205288"/>
            <a:ext cx="93503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auto">
          <a:xfrm>
            <a:off x="3995738" y="4637088"/>
            <a:ext cx="93503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61" name="Line 29"/>
          <p:cNvSpPr>
            <a:spLocks noChangeShapeType="1"/>
          </p:cNvSpPr>
          <p:nvPr/>
        </p:nvSpPr>
        <p:spPr bwMode="auto">
          <a:xfrm>
            <a:off x="3995738" y="5084763"/>
            <a:ext cx="93503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62" name="Rectangle 30"/>
          <p:cNvSpPr>
            <a:spLocks noChangeArrowheads="1"/>
          </p:cNvSpPr>
          <p:nvPr/>
        </p:nvSpPr>
        <p:spPr bwMode="auto">
          <a:xfrm>
            <a:off x="1539875" y="5819775"/>
            <a:ext cx="20462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200" b="1" dirty="0">
                <a:solidFill>
                  <a:schemeClr val="accent2"/>
                </a:solidFill>
                <a:latin typeface="Times New Roman" pitchFamily="18" charset="0"/>
              </a:rPr>
              <a:t>LOCATIVO</a:t>
            </a:r>
          </a:p>
        </p:txBody>
      </p:sp>
      <p:sp>
        <p:nvSpPr>
          <p:cNvPr id="63" name="Rectangle 31"/>
          <p:cNvSpPr>
            <a:spLocks noChangeArrowheads="1"/>
          </p:cNvSpPr>
          <p:nvPr/>
        </p:nvSpPr>
        <p:spPr bwMode="auto">
          <a:xfrm>
            <a:off x="5189538" y="5819775"/>
            <a:ext cx="26622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ES" sz="2200">
                <a:solidFill>
                  <a:schemeClr val="tx1"/>
                </a:solidFill>
                <a:latin typeface="Times New Roman" pitchFamily="18" charset="0"/>
              </a:rPr>
              <a:t>C.C.L. (en donde)</a:t>
            </a:r>
          </a:p>
        </p:txBody>
      </p:sp>
      <p:sp>
        <p:nvSpPr>
          <p:cNvPr id="64" name="Line 32"/>
          <p:cNvSpPr>
            <a:spLocks noChangeShapeType="1"/>
          </p:cNvSpPr>
          <p:nvPr/>
        </p:nvSpPr>
        <p:spPr bwMode="auto">
          <a:xfrm>
            <a:off x="4235450" y="6092825"/>
            <a:ext cx="93503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s-ES"/>
          </a:p>
        </p:txBody>
      </p:sp>
      <p:sp>
        <p:nvSpPr>
          <p:cNvPr id="65" name="Rectangle 37"/>
          <p:cNvSpPr>
            <a:spLocks noChangeArrowheads="1"/>
          </p:cNvSpPr>
          <p:nvPr/>
        </p:nvSpPr>
        <p:spPr bwMode="auto">
          <a:xfrm>
            <a:off x="4572000" y="1484313"/>
            <a:ext cx="4248150" cy="865187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3600">
                <a:solidFill>
                  <a:schemeClr val="bg1"/>
                </a:solidFill>
                <a:latin typeface="Times New Roman" pitchFamily="18" charset="0"/>
              </a:rPr>
              <a:t>LAS FUNCIONES</a:t>
            </a:r>
            <a:br>
              <a:rPr lang="es-ES" sz="360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s-ES" sz="3600">
                <a:solidFill>
                  <a:schemeClr val="tx1"/>
                </a:solidFill>
                <a:latin typeface="Times New Roman" pitchFamily="18" charset="0"/>
              </a:rPr>
              <a:t>(“relaciones”)</a:t>
            </a:r>
          </a:p>
        </p:txBody>
      </p:sp>
      <p:sp>
        <p:nvSpPr>
          <p:cNvPr id="66" name="Line 39"/>
          <p:cNvSpPr>
            <a:spLocks noChangeShapeType="1"/>
          </p:cNvSpPr>
          <p:nvPr/>
        </p:nvSpPr>
        <p:spPr bwMode="auto">
          <a:xfrm>
            <a:off x="2268538" y="2349500"/>
            <a:ext cx="0" cy="2873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67" name="Line 40"/>
          <p:cNvSpPr>
            <a:spLocks noChangeShapeType="1"/>
          </p:cNvSpPr>
          <p:nvPr/>
        </p:nvSpPr>
        <p:spPr bwMode="auto">
          <a:xfrm>
            <a:off x="6300788" y="2349500"/>
            <a:ext cx="0" cy="2873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s-ES"/>
          </a:p>
        </p:txBody>
      </p:sp>
      <p:pic>
        <p:nvPicPr>
          <p:cNvPr id="68" name="Picture 42" descr="Coyot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1138" y="188913"/>
            <a:ext cx="976312" cy="952500"/>
          </a:xfrm>
          <a:prstGeom prst="rect">
            <a:avLst/>
          </a:prstGeom>
          <a:noFill/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69" name="Picture 43" descr="interroga">
            <a:hlinkClick r:id="rId5" action="ppaction://hlinksldjump" tooltip="Resuelve dudas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3588" y="3573463"/>
            <a:ext cx="292100" cy="433387"/>
          </a:xfrm>
          <a:prstGeom prst="rect">
            <a:avLst/>
          </a:prstGeom>
          <a:noFill/>
        </p:spPr>
      </p:pic>
      <p:pic>
        <p:nvPicPr>
          <p:cNvPr id="70" name="Picture 44" descr="interroga">
            <a:hlinkClick r:id="rId7" action="ppaction://hlinksldjump" tooltip="Resuelve duda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78825" y="4867275"/>
            <a:ext cx="292100" cy="433388"/>
          </a:xfrm>
          <a:prstGeom prst="rect">
            <a:avLst/>
          </a:prstGeom>
          <a:noFill/>
        </p:spPr>
      </p:pic>
      <p:sp>
        <p:nvSpPr>
          <p:cNvPr id="71" name="Line 50"/>
          <p:cNvSpPr>
            <a:spLocks noChangeShapeType="1"/>
          </p:cNvSpPr>
          <p:nvPr/>
        </p:nvSpPr>
        <p:spPr bwMode="auto">
          <a:xfrm>
            <a:off x="7740650" y="3789363"/>
            <a:ext cx="576263" cy="0"/>
          </a:xfrm>
          <a:prstGeom prst="line">
            <a:avLst/>
          </a:prstGeom>
          <a:noFill/>
          <a:ln w="508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72" name="Line 51"/>
          <p:cNvSpPr>
            <a:spLocks noChangeShapeType="1"/>
          </p:cNvSpPr>
          <p:nvPr/>
        </p:nvSpPr>
        <p:spPr bwMode="auto">
          <a:xfrm>
            <a:off x="7740650" y="5084763"/>
            <a:ext cx="576263" cy="0"/>
          </a:xfrm>
          <a:prstGeom prst="line">
            <a:avLst/>
          </a:prstGeom>
          <a:noFill/>
          <a:ln w="508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4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5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build="p" animBg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/>
      <p:bldP spid="63" grpId="0"/>
      <p:bldP spid="64" grpId="0" animBg="1"/>
      <p:bldP spid="65" grpId="0" animBg="1"/>
      <p:bldP spid="66" grpId="0" animBg="1"/>
      <p:bldP spid="67" grpId="0" animBg="1"/>
      <p:bldP spid="71" grpId="0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28" name="Line 24"/>
          <p:cNvSpPr>
            <a:spLocks noChangeShapeType="1"/>
          </p:cNvSpPr>
          <p:nvPr/>
        </p:nvSpPr>
        <p:spPr bwMode="auto">
          <a:xfrm>
            <a:off x="4572000" y="3211513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29" name="Line 25"/>
          <p:cNvSpPr>
            <a:spLocks noChangeShapeType="1"/>
          </p:cNvSpPr>
          <p:nvPr/>
        </p:nvSpPr>
        <p:spPr bwMode="auto">
          <a:xfrm>
            <a:off x="1763713" y="3211513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30" name="Line 26"/>
          <p:cNvSpPr>
            <a:spLocks noChangeShapeType="1"/>
          </p:cNvSpPr>
          <p:nvPr/>
        </p:nvSpPr>
        <p:spPr bwMode="auto">
          <a:xfrm>
            <a:off x="7451725" y="3211513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10" name="Line 6"/>
          <p:cNvSpPr>
            <a:spLocks noChangeShapeType="1"/>
          </p:cNvSpPr>
          <p:nvPr/>
        </p:nvSpPr>
        <p:spPr bwMode="auto">
          <a:xfrm flipH="1">
            <a:off x="2266950" y="2060575"/>
            <a:ext cx="1296988" cy="647700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11" name="Line 7"/>
          <p:cNvSpPr>
            <a:spLocks noChangeShapeType="1"/>
          </p:cNvSpPr>
          <p:nvPr/>
        </p:nvSpPr>
        <p:spPr bwMode="auto">
          <a:xfrm>
            <a:off x="4572000" y="2060575"/>
            <a:ext cx="0" cy="649288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12" name="Line 8"/>
          <p:cNvSpPr>
            <a:spLocks noChangeShapeType="1"/>
          </p:cNvSpPr>
          <p:nvPr/>
        </p:nvSpPr>
        <p:spPr bwMode="auto">
          <a:xfrm>
            <a:off x="5580063" y="2060575"/>
            <a:ext cx="1512887" cy="647700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0925" y="1557338"/>
            <a:ext cx="2024063" cy="549275"/>
          </a:xfrm>
          <a:gradFill flip="none" rotWithShape="1">
            <a:gsLst>
              <a:gs pos="0">
                <a:srgbClr val="FFCC99"/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/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s-ES" sz="3000" b="1" dirty="0">
                <a:solidFill>
                  <a:schemeClr val="accent2"/>
                </a:solidFill>
              </a:rPr>
              <a:t>VALORES</a:t>
            </a:r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CA500">
                  <a:gamma/>
                  <a:shade val="69804"/>
                  <a:invGamma/>
                </a:srgbClr>
              </a:gs>
            </a:gsLst>
            <a:lin ang="10800000" scaled="1"/>
            <a:tileRect/>
          </a:gradFill>
          <a:ln/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es-ES" sz="4000" b="1" dirty="0">
                <a:solidFill>
                  <a:schemeClr val="bg1"/>
                </a:solidFill>
              </a:rPr>
              <a:t>SINTAXIS DEL “CASO”...</a:t>
            </a:r>
            <a:br>
              <a:rPr lang="es-ES" sz="4000" b="1" dirty="0">
                <a:solidFill>
                  <a:schemeClr val="bg1"/>
                </a:solidFill>
              </a:rPr>
            </a:br>
            <a:r>
              <a:rPr lang="es-ES" sz="4000" b="1" dirty="0">
                <a:solidFill>
                  <a:schemeClr val="bg1"/>
                </a:solidFill>
              </a:rPr>
              <a:t>				“ACUSATIVO”</a:t>
            </a:r>
          </a:p>
        </p:txBody>
      </p:sp>
      <p:sp>
        <p:nvSpPr>
          <p:cNvPr id="251913" name="Text Box 9"/>
          <p:cNvSpPr txBox="1">
            <a:spLocks noChangeArrowheads="1"/>
          </p:cNvSpPr>
          <p:nvPr/>
        </p:nvSpPr>
        <p:spPr bwMode="auto">
          <a:xfrm>
            <a:off x="611188" y="2786058"/>
            <a:ext cx="2265362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400" b="1" dirty="0" err="1">
                <a:solidFill>
                  <a:schemeClr val="bg1"/>
                </a:solidFill>
                <a:latin typeface="Times New Roman" pitchFamily="18" charset="0"/>
              </a:rPr>
              <a:t>Compl</a:t>
            </a:r>
            <a:r>
              <a:rPr lang="es-ES" sz="2400" b="1" dirty="0">
                <a:solidFill>
                  <a:schemeClr val="bg1"/>
                </a:solidFill>
                <a:latin typeface="Times New Roman" pitchFamily="18" charset="0"/>
              </a:rPr>
              <a:t>. Directo</a:t>
            </a:r>
          </a:p>
        </p:txBody>
      </p:sp>
      <p:sp>
        <p:nvSpPr>
          <p:cNvPr id="251914" name="Text Box 10"/>
          <p:cNvSpPr txBox="1">
            <a:spLocks noChangeArrowheads="1"/>
          </p:cNvSpPr>
          <p:nvPr/>
        </p:nvSpPr>
        <p:spPr bwMode="auto">
          <a:xfrm>
            <a:off x="2987675" y="2781300"/>
            <a:ext cx="2808288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200" b="1">
                <a:solidFill>
                  <a:schemeClr val="bg1"/>
                </a:solidFill>
                <a:latin typeface="Times New Roman" pitchFamily="18" charset="0"/>
              </a:rPr>
              <a:t>Ac. de DIRECCIÓN</a:t>
            </a:r>
          </a:p>
        </p:txBody>
      </p:sp>
      <p:sp>
        <p:nvSpPr>
          <p:cNvPr id="251915" name="Text Box 11"/>
          <p:cNvSpPr txBox="1">
            <a:spLocks noChangeArrowheads="1"/>
          </p:cNvSpPr>
          <p:nvPr/>
        </p:nvSpPr>
        <p:spPr bwMode="auto">
          <a:xfrm>
            <a:off x="5927725" y="2781300"/>
            <a:ext cx="2892425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Ac. de EXTENSIÓN</a:t>
            </a:r>
          </a:p>
        </p:txBody>
      </p:sp>
      <p:sp>
        <p:nvSpPr>
          <p:cNvPr id="251916" name="Text Box 12"/>
          <p:cNvSpPr txBox="1">
            <a:spLocks noChangeArrowheads="1"/>
          </p:cNvSpPr>
          <p:nvPr/>
        </p:nvSpPr>
        <p:spPr bwMode="auto">
          <a:xfrm>
            <a:off x="958850" y="3698875"/>
            <a:ext cx="1381125" cy="3968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es-ES" sz="2000" b="1" dirty="0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n-US" sz="2000" b="1" dirty="0">
                <a:solidFill>
                  <a:srgbClr val="A50B21"/>
                </a:solidFill>
                <a:latin typeface="Times New Roman" pitchFamily="18" charset="0"/>
                <a:cs typeface="Arial" charset="0"/>
              </a:rPr>
              <a:t>Ø</a:t>
            </a:r>
          </a:p>
        </p:txBody>
      </p:sp>
      <p:sp>
        <p:nvSpPr>
          <p:cNvPr id="251917" name="Text Box 13"/>
          <p:cNvSpPr txBox="1">
            <a:spLocks noChangeArrowheads="1"/>
          </p:cNvSpPr>
          <p:nvPr/>
        </p:nvSpPr>
        <p:spPr bwMode="auto">
          <a:xfrm>
            <a:off x="3254375" y="3679825"/>
            <a:ext cx="2593975" cy="3968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es-ES" sz="2000" b="1" dirty="0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s-ES" sz="2000" b="1" dirty="0">
                <a:solidFill>
                  <a:srgbClr val="A50B21"/>
                </a:solidFill>
                <a:latin typeface="Times New Roman" pitchFamily="18" charset="0"/>
              </a:rPr>
              <a:t>AD / IN / (</a:t>
            </a:r>
            <a:r>
              <a:rPr lang="en-US" sz="2000" b="1" dirty="0">
                <a:solidFill>
                  <a:srgbClr val="A50B21"/>
                </a:solidFill>
                <a:latin typeface="Times New Roman" pitchFamily="18" charset="0"/>
                <a:cs typeface="Arial" charset="0"/>
              </a:rPr>
              <a:t>Ø)</a:t>
            </a:r>
            <a:endParaRPr lang="es-ES" sz="2000" b="1" dirty="0">
              <a:solidFill>
                <a:srgbClr val="A50B2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51918" name="Text Box 14"/>
          <p:cNvSpPr txBox="1">
            <a:spLocks noChangeArrowheads="1"/>
          </p:cNvSpPr>
          <p:nvPr/>
        </p:nvSpPr>
        <p:spPr bwMode="auto">
          <a:xfrm>
            <a:off x="6445250" y="3679825"/>
            <a:ext cx="2087563" cy="3968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es-ES" sz="2000" b="1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s-ES" sz="2000" b="1">
                <a:solidFill>
                  <a:srgbClr val="A50B21"/>
                </a:solidFill>
                <a:latin typeface="Times New Roman" pitchFamily="18" charset="0"/>
              </a:rPr>
              <a:t>PER / </a:t>
            </a:r>
            <a:r>
              <a:rPr lang="en-US" sz="2000" b="1">
                <a:solidFill>
                  <a:srgbClr val="A50B21"/>
                </a:solidFill>
                <a:latin typeface="Times New Roman" pitchFamily="18" charset="0"/>
                <a:cs typeface="Arial" charset="0"/>
              </a:rPr>
              <a:t>Ø</a:t>
            </a:r>
            <a:endParaRPr lang="es-ES" sz="2000" b="1">
              <a:solidFill>
                <a:srgbClr val="A50B2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51925" name="Text Box 21"/>
          <p:cNvSpPr txBox="1">
            <a:spLocks noChangeArrowheads="1"/>
          </p:cNvSpPr>
          <p:nvPr/>
        </p:nvSpPr>
        <p:spPr bwMode="auto">
          <a:xfrm>
            <a:off x="565150" y="4926013"/>
            <a:ext cx="1774825" cy="77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smtClean="0">
                <a:solidFill>
                  <a:schemeClr val="tx1"/>
                </a:solidFill>
                <a:latin typeface="Arial" charset="0"/>
              </a:rPr>
              <a:t>[Con 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verbos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smtClean="0">
                <a:solidFill>
                  <a:schemeClr val="tx1"/>
                </a:solidFill>
                <a:latin typeface="Arial" charset="0"/>
              </a:rPr>
              <a:t>Transitivos]</a:t>
            </a:r>
            <a:endParaRPr lang="es-ES" sz="2000" b="1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1926" name="Text Box 22"/>
          <p:cNvSpPr txBox="1">
            <a:spLocks noChangeArrowheads="1"/>
          </p:cNvSpPr>
          <p:nvPr/>
        </p:nvSpPr>
        <p:spPr bwMode="auto">
          <a:xfrm>
            <a:off x="2636838" y="4689475"/>
            <a:ext cx="3295650" cy="118268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C.C.L.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(a/hacia </a:t>
            </a:r>
            <a:r>
              <a:rPr lang="es-ES" sz="2000" b="1" i="1" dirty="0" smtClean="0">
                <a:solidFill>
                  <a:schemeClr val="tx1"/>
                </a:solidFill>
                <a:latin typeface="Arial" charset="0"/>
              </a:rPr>
              <a:t>dónde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C.C.T.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(hasta </a:t>
            </a:r>
            <a:r>
              <a:rPr lang="es-ES" sz="2000" b="1" i="1" dirty="0" smtClean="0">
                <a:solidFill>
                  <a:schemeClr val="tx1"/>
                </a:solidFill>
                <a:latin typeface="Arial" charset="0"/>
              </a:rPr>
              <a:t>cuándo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C.C.F.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(para...)</a:t>
            </a:r>
          </a:p>
        </p:txBody>
      </p:sp>
      <p:sp>
        <p:nvSpPr>
          <p:cNvPr id="251927" name="Text Box 23"/>
          <p:cNvSpPr txBox="1">
            <a:spLocks noChangeArrowheads="1"/>
          </p:cNvSpPr>
          <p:nvPr/>
        </p:nvSpPr>
        <p:spPr bwMode="auto">
          <a:xfrm>
            <a:off x="6140450" y="4689475"/>
            <a:ext cx="2752725" cy="118268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C.C.L.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(por </a:t>
            </a:r>
            <a:r>
              <a:rPr lang="es-ES" sz="2000" b="1" i="1" dirty="0" smtClean="0">
                <a:solidFill>
                  <a:schemeClr val="tx1"/>
                </a:solidFill>
                <a:latin typeface="Arial" charset="0"/>
              </a:rPr>
              <a:t>dónde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C.C.T.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(duración)</a:t>
            </a:r>
          </a:p>
          <a:p>
            <a:pPr algn="l"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C.C.Cant</a:t>
            </a: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.</a:t>
            </a:r>
            <a:r>
              <a:rPr lang="es-ES" sz="2000" b="1" i="1" dirty="0">
                <a:solidFill>
                  <a:schemeClr val="tx1"/>
                </a:solidFill>
                <a:latin typeface="Arial" charset="0"/>
              </a:rPr>
              <a:t> (cuánto)</a:t>
            </a:r>
          </a:p>
        </p:txBody>
      </p:sp>
      <p:sp>
        <p:nvSpPr>
          <p:cNvPr id="251931" name="Line 27"/>
          <p:cNvSpPr>
            <a:spLocks noChangeShapeType="1"/>
          </p:cNvSpPr>
          <p:nvPr/>
        </p:nvSpPr>
        <p:spPr bwMode="auto">
          <a:xfrm>
            <a:off x="3057525" y="3213100"/>
            <a:ext cx="1588" cy="1439863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32" name="Line 28"/>
          <p:cNvSpPr>
            <a:spLocks noChangeShapeType="1"/>
          </p:cNvSpPr>
          <p:nvPr/>
        </p:nvSpPr>
        <p:spPr bwMode="auto">
          <a:xfrm>
            <a:off x="755650" y="3213100"/>
            <a:ext cx="0" cy="1655763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1933" name="Line 29"/>
          <p:cNvSpPr>
            <a:spLocks noChangeShapeType="1"/>
          </p:cNvSpPr>
          <p:nvPr/>
        </p:nvSpPr>
        <p:spPr bwMode="auto">
          <a:xfrm>
            <a:off x="6227763" y="3213100"/>
            <a:ext cx="0" cy="1439863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251939" name="Picture 35" descr="casa6pq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496300" y="6038850"/>
            <a:ext cx="647700" cy="8191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1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51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51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1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1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1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1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251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5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51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5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251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5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19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5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19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25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519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25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25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5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251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251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251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80"/>
                                        <p:tgtEl>
                                          <p:spTgt spid="25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80"/>
                                        <p:tgtEl>
                                          <p:spTgt spid="25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80"/>
                                        <p:tgtEl>
                                          <p:spTgt spid="25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360"/>
                            </p:stCondLst>
                            <p:childTnLst>
                              <p:par>
                                <p:cTn id="17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5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28" grpId="0" animBg="1"/>
      <p:bldP spid="251929" grpId="0" animBg="1"/>
      <p:bldP spid="251930" grpId="0" animBg="1"/>
      <p:bldP spid="251910" grpId="0" animBg="1"/>
      <p:bldP spid="251911" grpId="0" animBg="1"/>
      <p:bldP spid="251912" grpId="0" animBg="1"/>
      <p:bldP spid="251907" grpId="0" build="p" animBg="1"/>
      <p:bldP spid="251909" grpId="0" animBg="1"/>
      <p:bldP spid="251913" grpId="0" animBg="1"/>
      <p:bldP spid="251914" grpId="0" animBg="1"/>
      <p:bldP spid="251915" grpId="0" animBg="1"/>
      <p:bldP spid="251916" grpId="0" animBg="1"/>
      <p:bldP spid="251917" grpId="0" animBg="1"/>
      <p:bldP spid="251918" grpId="0" animBg="1"/>
      <p:bldP spid="251925" grpId="0" animBg="1"/>
      <p:bldP spid="251926" grpId="0" build="p" animBg="1"/>
      <p:bldP spid="251927" grpId="0" build="p" animBg="1"/>
      <p:bldP spid="251931" grpId="0" animBg="1"/>
      <p:bldP spid="251932" grpId="0" animBg="1"/>
      <p:bldP spid="2519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44" name="Line 16"/>
          <p:cNvSpPr>
            <a:spLocks noChangeShapeType="1"/>
          </p:cNvSpPr>
          <p:nvPr/>
        </p:nvSpPr>
        <p:spPr bwMode="auto">
          <a:xfrm>
            <a:off x="4916488" y="3159125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45" name="Line 17"/>
          <p:cNvSpPr>
            <a:spLocks noChangeShapeType="1"/>
          </p:cNvSpPr>
          <p:nvPr/>
        </p:nvSpPr>
        <p:spPr bwMode="auto">
          <a:xfrm>
            <a:off x="1865313" y="3111500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46" name="Line 18"/>
          <p:cNvSpPr>
            <a:spLocks noChangeShapeType="1"/>
          </p:cNvSpPr>
          <p:nvPr/>
        </p:nvSpPr>
        <p:spPr bwMode="auto">
          <a:xfrm>
            <a:off x="7593013" y="3111500"/>
            <a:ext cx="0" cy="5048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32" name="Line 4"/>
          <p:cNvSpPr>
            <a:spLocks noChangeShapeType="1"/>
          </p:cNvSpPr>
          <p:nvPr/>
        </p:nvSpPr>
        <p:spPr bwMode="auto">
          <a:xfrm flipH="1">
            <a:off x="2266950" y="2176463"/>
            <a:ext cx="1225550" cy="431800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33" name="Line 5"/>
          <p:cNvSpPr>
            <a:spLocks noChangeShapeType="1"/>
          </p:cNvSpPr>
          <p:nvPr/>
        </p:nvSpPr>
        <p:spPr bwMode="auto">
          <a:xfrm>
            <a:off x="4500563" y="2176463"/>
            <a:ext cx="0" cy="504825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34" name="Line 6"/>
          <p:cNvSpPr>
            <a:spLocks noChangeShapeType="1"/>
          </p:cNvSpPr>
          <p:nvPr/>
        </p:nvSpPr>
        <p:spPr bwMode="auto">
          <a:xfrm>
            <a:off x="5508625" y="2176463"/>
            <a:ext cx="1512888" cy="431800"/>
          </a:xfrm>
          <a:prstGeom prst="line">
            <a:avLst/>
          </a:prstGeom>
          <a:noFill/>
          <a:ln w="63500">
            <a:solidFill>
              <a:srgbClr val="A50B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2825" y="1628775"/>
            <a:ext cx="2024063" cy="549275"/>
          </a:xfrm>
          <a:gradFill flip="none" rotWithShape="1">
            <a:gsLst>
              <a:gs pos="0">
                <a:srgbClr val="FFCC99"/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s-ES" sz="3000" b="1" dirty="0">
                <a:solidFill>
                  <a:schemeClr val="accent2"/>
                </a:solidFill>
              </a:rPr>
              <a:t>VALORES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143000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CA500">
                  <a:gamma/>
                  <a:shade val="69804"/>
                  <a:invGamma/>
                </a:srgbClr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ES" sz="4000" b="1">
                <a:solidFill>
                  <a:schemeClr val="bg1"/>
                </a:solidFill>
              </a:rPr>
              <a:t>SINTAXIS DEL “CASO”...</a:t>
            </a:r>
            <a:br>
              <a:rPr lang="es-ES" sz="4000" b="1">
                <a:solidFill>
                  <a:schemeClr val="bg1"/>
                </a:solidFill>
              </a:rPr>
            </a:br>
            <a:r>
              <a:rPr lang="es-ES" sz="4000" b="1">
                <a:solidFill>
                  <a:schemeClr val="bg1"/>
                </a:solidFill>
              </a:rPr>
              <a:t>				“ABLATIVO”</a:t>
            </a:r>
          </a:p>
        </p:txBody>
      </p:sp>
      <p:sp>
        <p:nvSpPr>
          <p:cNvPr id="252935" name="Text Box 7"/>
          <p:cNvSpPr txBox="1">
            <a:spLocks noChangeArrowheads="1"/>
          </p:cNvSpPr>
          <p:nvPr/>
        </p:nvSpPr>
        <p:spPr bwMode="auto">
          <a:xfrm>
            <a:off x="539750" y="2700338"/>
            <a:ext cx="2366963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SEPARACIÓN</a:t>
            </a:r>
          </a:p>
        </p:txBody>
      </p:sp>
      <p:sp>
        <p:nvSpPr>
          <p:cNvPr id="252936" name="Text Box 8"/>
          <p:cNvSpPr txBox="1">
            <a:spLocks noChangeArrowheads="1"/>
          </p:cNvSpPr>
          <p:nvPr/>
        </p:nvSpPr>
        <p:spPr bwMode="auto">
          <a:xfrm>
            <a:off x="3214678" y="2692398"/>
            <a:ext cx="2611447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INSTRUMENTO</a:t>
            </a:r>
          </a:p>
        </p:txBody>
      </p:sp>
      <p:sp>
        <p:nvSpPr>
          <p:cNvPr id="252937" name="Text Box 9"/>
          <p:cNvSpPr txBox="1">
            <a:spLocks noChangeArrowheads="1"/>
          </p:cNvSpPr>
          <p:nvPr/>
        </p:nvSpPr>
        <p:spPr bwMode="auto">
          <a:xfrm>
            <a:off x="6143636" y="2681288"/>
            <a:ext cx="2571739" cy="4508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70000"/>
              </a:lnSpc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LOCALIZACIÓN</a:t>
            </a:r>
          </a:p>
        </p:txBody>
      </p:sp>
      <p:sp>
        <p:nvSpPr>
          <p:cNvPr id="252938" name="Text Box 10"/>
          <p:cNvSpPr txBox="1">
            <a:spLocks noChangeArrowheads="1"/>
          </p:cNvSpPr>
          <p:nvPr/>
        </p:nvSpPr>
        <p:spPr bwMode="auto">
          <a:xfrm>
            <a:off x="900113" y="3598863"/>
            <a:ext cx="2516202" cy="4001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s-ES" sz="2000" b="1" dirty="0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s-ES" sz="2000" b="1" dirty="0">
                <a:solidFill>
                  <a:srgbClr val="A50B21"/>
                </a:solidFill>
                <a:latin typeface="Times New Roman" pitchFamily="18" charset="0"/>
              </a:rPr>
              <a:t>A/E/DE/ (</a:t>
            </a:r>
            <a:r>
              <a:rPr lang="en-US" sz="2000" b="1" dirty="0">
                <a:solidFill>
                  <a:srgbClr val="A50B21"/>
                </a:solidFill>
                <a:latin typeface="Times New Roman" pitchFamily="18" charset="0"/>
              </a:rPr>
              <a:t>Ø)</a:t>
            </a:r>
          </a:p>
        </p:txBody>
      </p: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3851275" y="3627438"/>
            <a:ext cx="2169697" cy="4001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s-ES" sz="2000" b="1" dirty="0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s-ES" sz="2000" b="1" dirty="0">
                <a:solidFill>
                  <a:srgbClr val="A50B21"/>
                </a:solidFill>
                <a:latin typeface="Times New Roman" pitchFamily="18" charset="0"/>
              </a:rPr>
              <a:t>CUM / </a:t>
            </a:r>
            <a:r>
              <a:rPr lang="en-US" sz="2000" b="1" dirty="0">
                <a:solidFill>
                  <a:srgbClr val="A50B21"/>
                </a:solidFill>
                <a:latin typeface="Times New Roman" pitchFamily="18" charset="0"/>
              </a:rPr>
              <a:t>Ø</a:t>
            </a:r>
            <a:endParaRPr lang="es-ES" sz="2000" b="1" dirty="0">
              <a:solidFill>
                <a:srgbClr val="A50B21"/>
              </a:solidFill>
              <a:latin typeface="Times New Roman" pitchFamily="18" charset="0"/>
            </a:endParaRPr>
          </a:p>
        </p:txBody>
      </p:sp>
      <p:sp>
        <p:nvSpPr>
          <p:cNvPr id="252940" name="Text Box 12"/>
          <p:cNvSpPr txBox="1">
            <a:spLocks noChangeArrowheads="1"/>
          </p:cNvSpPr>
          <p:nvPr/>
        </p:nvSpPr>
        <p:spPr bwMode="auto">
          <a:xfrm>
            <a:off x="6589713" y="3579813"/>
            <a:ext cx="2023824" cy="4001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s-ES" sz="2000" b="1" dirty="0">
                <a:solidFill>
                  <a:schemeClr val="accent2"/>
                </a:solidFill>
                <a:latin typeface="Times New Roman" pitchFamily="18" charset="0"/>
              </a:rPr>
              <a:t>PREP. = </a:t>
            </a:r>
            <a:r>
              <a:rPr lang="es-ES" sz="2000" b="1" dirty="0">
                <a:solidFill>
                  <a:srgbClr val="A50B21"/>
                </a:solidFill>
                <a:latin typeface="Times New Roman" pitchFamily="18" charset="0"/>
              </a:rPr>
              <a:t>IN / (</a:t>
            </a:r>
            <a:r>
              <a:rPr lang="en-US" sz="2000" b="1" dirty="0">
                <a:solidFill>
                  <a:srgbClr val="A50B21"/>
                </a:solidFill>
                <a:latin typeface="Times New Roman" pitchFamily="18" charset="0"/>
              </a:rPr>
              <a:t>Ø)</a:t>
            </a:r>
            <a:endParaRPr lang="es-ES" sz="2000" b="1" dirty="0">
              <a:solidFill>
                <a:srgbClr val="A50B21"/>
              </a:solidFill>
              <a:latin typeface="Times New Roman" pitchFamily="18" charset="0"/>
            </a:endParaRPr>
          </a:p>
        </p:txBody>
      </p:sp>
      <p:sp>
        <p:nvSpPr>
          <p:cNvPr id="252941" name="Text Box 13"/>
          <p:cNvSpPr txBox="1">
            <a:spLocks noChangeArrowheads="1"/>
          </p:cNvSpPr>
          <p:nvPr/>
        </p:nvSpPr>
        <p:spPr bwMode="auto">
          <a:xfrm>
            <a:off x="250825" y="4494213"/>
            <a:ext cx="3024188" cy="15938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C.C.L. </a:t>
            </a:r>
            <a:r>
              <a:rPr lang="es-ES" sz="2000" b="1" i="1" dirty="0">
                <a:latin typeface="Arial" charset="0"/>
              </a:rPr>
              <a:t>(de </a:t>
            </a:r>
            <a:r>
              <a:rPr lang="es-ES" sz="2000" b="1" i="1" dirty="0" smtClean="0">
                <a:latin typeface="Arial" charset="0"/>
              </a:rPr>
              <a:t>dónde</a:t>
            </a:r>
            <a:r>
              <a:rPr lang="es-ES" sz="2000" b="1" i="1" dirty="0">
                <a:latin typeface="Arial" charset="0"/>
              </a:rPr>
              <a:t>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C.C.T. </a:t>
            </a:r>
            <a:r>
              <a:rPr lang="es-ES" sz="2000" b="1" i="1" dirty="0">
                <a:latin typeface="Arial" charset="0"/>
              </a:rPr>
              <a:t>(desde </a:t>
            </a:r>
            <a:r>
              <a:rPr lang="es-ES" sz="2000" b="1" i="1" dirty="0" smtClean="0">
                <a:latin typeface="Arial" charset="0"/>
              </a:rPr>
              <a:t>cuándo</a:t>
            </a:r>
            <a:r>
              <a:rPr lang="es-ES" sz="2000" b="1" i="1" dirty="0">
                <a:latin typeface="Arial" charset="0"/>
              </a:rPr>
              <a:t>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C.Agente</a:t>
            </a: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 </a:t>
            </a:r>
            <a:r>
              <a:rPr lang="es-ES" sz="2000" b="1" i="1" dirty="0">
                <a:latin typeface="Arial" charset="0"/>
              </a:rPr>
              <a:t>(persona)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smtClean="0">
                <a:solidFill>
                  <a:srgbClr val="A50B21"/>
                </a:solidFill>
                <a:latin typeface="Arial" charset="0"/>
              </a:rPr>
              <a:t>...</a:t>
            </a:r>
            <a:r>
              <a:rPr lang="es-ES" sz="2000" b="1" i="1" dirty="0">
                <a:latin typeface="Arial" charset="0"/>
              </a:rPr>
              <a:t>etc.</a:t>
            </a:r>
          </a:p>
        </p:txBody>
      </p:sp>
      <p:sp>
        <p:nvSpPr>
          <p:cNvPr id="252942" name="Text Box 14"/>
          <p:cNvSpPr txBox="1">
            <a:spLocks noChangeArrowheads="1"/>
          </p:cNvSpPr>
          <p:nvPr/>
        </p:nvSpPr>
        <p:spPr bwMode="auto">
          <a:xfrm>
            <a:off x="3557588" y="4184650"/>
            <a:ext cx="2527300" cy="24161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C.C.Compañía</a:t>
            </a:r>
            <a:endParaRPr lang="es-ES" sz="2000" b="1" i="1" dirty="0">
              <a:solidFill>
                <a:srgbClr val="A50B21"/>
              </a:solidFill>
              <a:latin typeface="Arial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C.C.Modo</a:t>
            </a:r>
            <a:endParaRPr lang="es-ES" sz="2000" b="1" i="1" dirty="0">
              <a:solidFill>
                <a:srgbClr val="A50B21"/>
              </a:solidFill>
              <a:latin typeface="Arial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C.C.Instrumento</a:t>
            </a:r>
            <a:endParaRPr lang="es-ES" sz="2000" b="1" i="1" dirty="0">
              <a:solidFill>
                <a:srgbClr val="A50B21"/>
              </a:solidFill>
              <a:latin typeface="Arial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C.C.Causa</a:t>
            </a:r>
            <a:endParaRPr lang="es-ES" sz="2000" b="1" i="1" dirty="0">
              <a:solidFill>
                <a:srgbClr val="A50B21"/>
              </a:solidFill>
              <a:latin typeface="Arial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 err="1">
                <a:solidFill>
                  <a:srgbClr val="A50B21"/>
                </a:solidFill>
                <a:latin typeface="Arial" charset="0"/>
              </a:rPr>
              <a:t>C.Agente</a:t>
            </a: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 </a:t>
            </a:r>
            <a:r>
              <a:rPr lang="es-ES" sz="2000" b="1" i="1" dirty="0">
                <a:solidFill>
                  <a:srgbClr val="002060"/>
                </a:solidFill>
                <a:latin typeface="Arial" charset="0"/>
              </a:rPr>
              <a:t>(cosa)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 </a:t>
            </a:r>
            <a:r>
              <a:rPr lang="es-ES" sz="2000" b="1" i="1" dirty="0" smtClean="0">
                <a:solidFill>
                  <a:srgbClr val="A50B21"/>
                </a:solidFill>
                <a:latin typeface="Arial" charset="0"/>
              </a:rPr>
              <a:t>...</a:t>
            </a:r>
            <a:r>
              <a:rPr lang="es-ES" sz="2000" b="1" i="1" dirty="0">
                <a:latin typeface="Arial" charset="0"/>
              </a:rPr>
              <a:t>etc.</a:t>
            </a:r>
          </a:p>
        </p:txBody>
      </p:sp>
      <p:sp>
        <p:nvSpPr>
          <p:cNvPr id="252943" name="Text Box 15"/>
          <p:cNvSpPr txBox="1">
            <a:spLocks noChangeArrowheads="1"/>
          </p:cNvSpPr>
          <p:nvPr/>
        </p:nvSpPr>
        <p:spPr bwMode="auto">
          <a:xfrm>
            <a:off x="6418263" y="4446588"/>
            <a:ext cx="2401887" cy="77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anchor="ctr">
            <a:spAutoFit/>
            <a:flatTx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C.C.L. </a:t>
            </a:r>
            <a:r>
              <a:rPr lang="es-ES" sz="2000" b="1" i="1" dirty="0">
                <a:latin typeface="Arial" charset="0"/>
              </a:rPr>
              <a:t>(en </a:t>
            </a:r>
            <a:r>
              <a:rPr lang="es-ES" sz="2000" b="1" i="1" dirty="0" smtClean="0">
                <a:latin typeface="Arial" charset="0"/>
              </a:rPr>
              <a:t>dónde</a:t>
            </a:r>
            <a:r>
              <a:rPr lang="es-ES" sz="2000" b="1" i="1" dirty="0">
                <a:latin typeface="Arial" charset="0"/>
              </a:rPr>
              <a:t>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s-ES" sz="2000" b="1" i="1" dirty="0">
                <a:solidFill>
                  <a:srgbClr val="A50B21"/>
                </a:solidFill>
                <a:latin typeface="Arial" charset="0"/>
              </a:rPr>
              <a:t>C.C.T. </a:t>
            </a:r>
            <a:r>
              <a:rPr lang="es-ES" sz="2000" b="1" i="1" dirty="0">
                <a:latin typeface="Arial" charset="0"/>
              </a:rPr>
              <a:t>(cuándo)</a:t>
            </a:r>
          </a:p>
        </p:txBody>
      </p:sp>
      <p:sp>
        <p:nvSpPr>
          <p:cNvPr id="252947" name="Line 19"/>
          <p:cNvSpPr>
            <a:spLocks noChangeShapeType="1"/>
          </p:cNvSpPr>
          <p:nvPr/>
        </p:nvSpPr>
        <p:spPr bwMode="auto">
          <a:xfrm>
            <a:off x="3708400" y="3160713"/>
            <a:ext cx="0" cy="989012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48" name="Line 20"/>
          <p:cNvSpPr>
            <a:spLocks noChangeShapeType="1"/>
          </p:cNvSpPr>
          <p:nvPr/>
        </p:nvSpPr>
        <p:spPr bwMode="auto">
          <a:xfrm>
            <a:off x="755650" y="3149600"/>
            <a:ext cx="0" cy="1331913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52949" name="Line 21"/>
          <p:cNvSpPr>
            <a:spLocks noChangeShapeType="1"/>
          </p:cNvSpPr>
          <p:nvPr/>
        </p:nvSpPr>
        <p:spPr bwMode="auto">
          <a:xfrm>
            <a:off x="6443663" y="3149600"/>
            <a:ext cx="0" cy="1258888"/>
          </a:xfrm>
          <a:prstGeom prst="line">
            <a:avLst/>
          </a:prstGeom>
          <a:noFill/>
          <a:ln w="635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252953" name="Picture 25" descr="casa6pq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92950" y="5805488"/>
            <a:ext cx="931863" cy="9636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52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52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2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252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5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5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5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29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252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252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252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252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252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252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252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252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252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252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252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252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25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529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80"/>
                                        <p:tgtEl>
                                          <p:spTgt spid="252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80"/>
                                        <p:tgtEl>
                                          <p:spTgt spid="252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80"/>
                                        <p:tgtEl>
                                          <p:spTgt spid="252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80"/>
                                        <p:tgtEl>
                                          <p:spTgt spid="252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80"/>
                                        <p:tgtEl>
                                          <p:spTgt spid="252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80"/>
                                        <p:tgtEl>
                                          <p:spTgt spid="252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252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252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252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1" dur="80"/>
                                        <p:tgtEl>
                                          <p:spTgt spid="252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2" dur="80"/>
                                        <p:tgtEl>
                                          <p:spTgt spid="252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80"/>
                                        <p:tgtEl>
                                          <p:spTgt spid="252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252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252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252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5" dur="80"/>
                                        <p:tgtEl>
                                          <p:spTgt spid="252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6" dur="80"/>
                                        <p:tgtEl>
                                          <p:spTgt spid="252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80"/>
                                        <p:tgtEl>
                                          <p:spTgt spid="252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500"/>
                                        <p:tgtEl>
                                          <p:spTgt spid="25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2529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80"/>
                                        <p:tgtEl>
                                          <p:spTgt spid="252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252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252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8" dur="80"/>
                                        <p:tgtEl>
                                          <p:spTgt spid="252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9" dur="80"/>
                                        <p:tgtEl>
                                          <p:spTgt spid="252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80"/>
                                        <p:tgtEl>
                                          <p:spTgt spid="252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120"/>
                            </p:stCondLst>
                            <p:childTnLst>
                              <p:par>
                                <p:cTn id="21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25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5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25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44" grpId="0" animBg="1"/>
      <p:bldP spid="252945" grpId="0" animBg="1"/>
      <p:bldP spid="252946" grpId="0" animBg="1"/>
      <p:bldP spid="252932" grpId="0" animBg="1"/>
      <p:bldP spid="252933" grpId="0" animBg="1"/>
      <p:bldP spid="252934" grpId="0" animBg="1"/>
      <p:bldP spid="252930" grpId="0" build="p" animBg="1"/>
      <p:bldP spid="252931" grpId="0" animBg="1"/>
      <p:bldP spid="252935" grpId="0" animBg="1"/>
      <p:bldP spid="252936" grpId="0" animBg="1"/>
      <p:bldP spid="252937" grpId="0" animBg="1"/>
      <p:bldP spid="252938" grpId="0" animBg="1"/>
      <p:bldP spid="252939" grpId="0" animBg="1"/>
      <p:bldP spid="252940" grpId="0" animBg="1"/>
      <p:bldP spid="252941" grpId="0" build="p" animBg="1"/>
      <p:bldP spid="252942" grpId="0" build="p" animBg="1"/>
      <p:bldP spid="252943" grpId="0" build="p" animBg="1"/>
      <p:bldP spid="252947" grpId="0" animBg="1"/>
      <p:bldP spid="252948" grpId="0" animBg="1"/>
      <p:bldP spid="2529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5"/>
          <p:cNvSpPr>
            <a:spLocks noGrp="1" noChangeArrowheads="1"/>
          </p:cNvSpPr>
          <p:nvPr>
            <p:ph type="title"/>
          </p:nvPr>
        </p:nvSpPr>
        <p:spPr>
          <a:xfrm>
            <a:off x="590550" y="71414"/>
            <a:ext cx="8229600" cy="1052513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CA500">
                  <a:gamma/>
                  <a:shade val="69804"/>
                  <a:invGamma/>
                </a:srgbClr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LOS “COMPL. CIRCUNST</a:t>
            </a:r>
            <a:r>
              <a:rPr lang="es-ES" sz="3600" b="1" dirty="0" smtClean="0">
                <a:solidFill>
                  <a:schemeClr val="bg1"/>
                </a:solidFill>
              </a:rPr>
              <a:t>....</a:t>
            </a:r>
            <a:br>
              <a:rPr lang="es-ES" sz="3600" b="1" dirty="0" smtClean="0">
                <a:solidFill>
                  <a:schemeClr val="bg1"/>
                </a:solidFill>
              </a:rPr>
            </a:br>
            <a:r>
              <a:rPr lang="es-ES" sz="4000" b="1" dirty="0" smtClean="0">
                <a:solidFill>
                  <a:schemeClr val="bg1"/>
                </a:solidFill>
              </a:rPr>
              <a:t>					DE </a:t>
            </a:r>
            <a:r>
              <a:rPr lang="es-ES" sz="4000" b="1" dirty="0">
                <a:solidFill>
                  <a:schemeClr val="bg1"/>
                </a:solidFill>
              </a:rPr>
              <a:t>LUGAR”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7021513" y="2000241"/>
            <a:ext cx="1908205" cy="149432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chemeClr val="accent2"/>
                </a:solidFill>
              </a:rPr>
              <a:t>ABLATIVO</a:t>
            </a: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9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9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9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2000" b="1" dirty="0" smtClean="0">
              <a:solidFill>
                <a:schemeClr val="accent2"/>
              </a:solidFill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714260" y="2000241"/>
            <a:ext cx="3571987" cy="8248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DESDE </a:t>
            </a:r>
            <a:r>
              <a:rPr lang="es-ES" sz="2800" b="1" dirty="0" smtClean="0">
                <a:latin typeface="Times New Roman" pitchFamily="18" charset="0"/>
              </a:rPr>
              <a:t>DÓNDE?</a:t>
            </a:r>
            <a:endParaRPr lang="es-ES" sz="2800" b="1" dirty="0">
              <a:latin typeface="Times New Roman" pitchFamily="18" charset="0"/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(</a:t>
            </a:r>
            <a:r>
              <a:rPr lang="es-ES" sz="2800" b="1" dirty="0" err="1">
                <a:solidFill>
                  <a:srgbClr val="C00000"/>
                </a:solidFill>
                <a:latin typeface="Times New Roman" pitchFamily="18" charset="0"/>
              </a:rPr>
              <a:t>Unde</a:t>
            </a: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?)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714348" y="3140075"/>
            <a:ext cx="3570315" cy="8248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EN </a:t>
            </a:r>
            <a:r>
              <a:rPr lang="es-ES" sz="2800" b="1" dirty="0" smtClean="0">
                <a:latin typeface="Times New Roman" pitchFamily="18" charset="0"/>
              </a:rPr>
              <a:t>DÓNDE? </a:t>
            </a:r>
            <a:endParaRPr lang="es-ES" sz="2800" b="1" dirty="0">
              <a:latin typeface="Times New Roman" pitchFamily="18" charset="0"/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(</a:t>
            </a:r>
            <a:r>
              <a:rPr lang="es-ES" sz="2800" b="1" dirty="0" err="1">
                <a:solidFill>
                  <a:srgbClr val="C00000"/>
                </a:solidFill>
                <a:latin typeface="Times New Roman" pitchFamily="18" charset="0"/>
              </a:rPr>
              <a:t>Ubi</a:t>
            </a: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?)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4716463" y="2000240"/>
            <a:ext cx="2160587" cy="82484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A(ab), E(ex),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DE   /  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Ø </a:t>
            </a:r>
            <a:r>
              <a:rPr lang="en-US" sz="1600" b="1" dirty="0">
                <a:latin typeface="Times New Roman" pitchFamily="18" charset="0"/>
              </a:rPr>
              <a:t>(1)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4716463" y="3140075"/>
            <a:ext cx="2159000" cy="41549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0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IN / (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Ø)</a:t>
            </a:r>
            <a:endParaRPr lang="es-E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021513" y="4292600"/>
            <a:ext cx="1979643" cy="13603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24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24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chemeClr val="accent2"/>
                </a:solidFill>
              </a:rPr>
              <a:t>ACUSATIVO</a:t>
            </a: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800" b="1" dirty="0">
              <a:solidFill>
                <a:schemeClr val="accent2"/>
              </a:solidFill>
            </a:endParaRP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716022" y="4292600"/>
            <a:ext cx="3568641" cy="8248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A/HACIA </a:t>
            </a:r>
            <a:r>
              <a:rPr lang="es-ES" sz="2800" b="1" dirty="0" smtClean="0">
                <a:latin typeface="Times New Roman" pitchFamily="18" charset="0"/>
              </a:rPr>
              <a:t>DÓNDE</a:t>
            </a:r>
            <a:endParaRPr lang="es-ES" sz="2800" b="1" dirty="0">
              <a:latin typeface="Times New Roman" pitchFamily="18" charset="0"/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(Quo?)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715935" y="5300663"/>
            <a:ext cx="3570315" cy="8248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POR </a:t>
            </a:r>
            <a:r>
              <a:rPr lang="es-ES" sz="2800" b="1" dirty="0" smtClean="0">
                <a:latin typeface="Times New Roman" pitchFamily="18" charset="0"/>
              </a:rPr>
              <a:t>DONDE? </a:t>
            </a:r>
            <a:endParaRPr lang="es-ES" sz="2800" b="1" dirty="0">
              <a:latin typeface="Times New Roman" pitchFamily="18" charset="0"/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(Qua?)</a:t>
            </a:r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4718050" y="4292600"/>
            <a:ext cx="2159000" cy="8281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0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AD,  IN</a:t>
            </a:r>
            <a:r>
              <a:rPr lang="es-E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Ø </a:t>
            </a:r>
            <a:r>
              <a:rPr lang="en-US" sz="1600" b="1" dirty="0">
                <a:latin typeface="Times New Roman" pitchFamily="18" charset="0"/>
              </a:rPr>
              <a:t>(1)</a:t>
            </a: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4718050" y="5300663"/>
            <a:ext cx="2159000" cy="41549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0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800" b="1">
                <a:solidFill>
                  <a:srgbClr val="C00000"/>
                </a:solidFill>
                <a:latin typeface="Times New Roman" pitchFamily="18" charset="0"/>
              </a:rPr>
              <a:t>PER</a:t>
            </a:r>
          </a:p>
        </p:txBody>
      </p:sp>
      <p:sp>
        <p:nvSpPr>
          <p:cNvPr id="51218" name="Rectangle 18" descr="Tablero de damas grande"/>
          <p:cNvSpPr>
            <a:spLocks noChangeArrowheads="1"/>
          </p:cNvSpPr>
          <p:nvPr/>
        </p:nvSpPr>
        <p:spPr bwMode="auto">
          <a:xfrm>
            <a:off x="4716463" y="5876925"/>
            <a:ext cx="2159000" cy="372218"/>
          </a:xfrm>
          <a:prstGeom prst="rect">
            <a:avLst/>
          </a:prstGeom>
          <a:gradFill flip="none" rotWithShape="1">
            <a:gsLst>
              <a:gs pos="0">
                <a:srgbClr val="FF9966"/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0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Ø</a:t>
            </a:r>
          </a:p>
        </p:txBody>
      </p:sp>
      <p:sp>
        <p:nvSpPr>
          <p:cNvPr id="51219" name="Text Box 19" descr="Tablero de damas grande"/>
          <p:cNvSpPr txBox="1">
            <a:spLocks noChangeArrowheads="1"/>
          </p:cNvSpPr>
          <p:nvPr/>
        </p:nvSpPr>
        <p:spPr bwMode="auto">
          <a:xfrm>
            <a:off x="7021513" y="5876925"/>
            <a:ext cx="1800225" cy="377026"/>
          </a:xfrm>
          <a:prstGeom prst="rect">
            <a:avLst/>
          </a:prstGeom>
          <a:gradFill flip="none" rotWithShape="1">
            <a:gsLst>
              <a:gs pos="0">
                <a:srgbClr val="FF7C80"/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900" b="1" dirty="0" smtClean="0"/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000" b="1" dirty="0" smtClean="0"/>
              <a:t>Ablativo</a:t>
            </a:r>
          </a:p>
        </p:txBody>
      </p:sp>
      <p:sp>
        <p:nvSpPr>
          <p:cNvPr id="51220" name="Rectangle 20" descr="Tablero de damas grande"/>
          <p:cNvSpPr>
            <a:spLocks noChangeArrowheads="1"/>
          </p:cNvSpPr>
          <p:nvPr/>
        </p:nvSpPr>
        <p:spPr bwMode="auto">
          <a:xfrm>
            <a:off x="4716463" y="3717925"/>
            <a:ext cx="2159000" cy="369332"/>
          </a:xfrm>
          <a:prstGeom prst="rect">
            <a:avLst/>
          </a:prstGeom>
          <a:gradFill flip="none" rotWithShape="1">
            <a:gsLst>
              <a:gs pos="0">
                <a:srgbClr val="FF9966"/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0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Ø</a:t>
            </a:r>
            <a:r>
              <a:rPr lang="en-US" sz="16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1600" b="1" dirty="0">
                <a:latin typeface="Times New Roman" pitchFamily="18" charset="0"/>
              </a:rPr>
              <a:t>(1)</a:t>
            </a:r>
            <a:endParaRPr lang="es-ES" sz="1600" b="1" dirty="0">
              <a:latin typeface="Times New Roman" pitchFamily="18" charset="0"/>
            </a:endParaRPr>
          </a:p>
        </p:txBody>
      </p:sp>
      <p:sp>
        <p:nvSpPr>
          <p:cNvPr id="51221" name="Text Box 21" descr="Tablero de damas grande"/>
          <p:cNvSpPr txBox="1">
            <a:spLocks noChangeArrowheads="1"/>
          </p:cNvSpPr>
          <p:nvPr/>
        </p:nvSpPr>
        <p:spPr bwMode="auto">
          <a:xfrm>
            <a:off x="7021513" y="3716338"/>
            <a:ext cx="1800225" cy="406330"/>
          </a:xfrm>
          <a:prstGeom prst="rect">
            <a:avLst/>
          </a:prstGeom>
          <a:gradFill flip="none" rotWithShape="1">
            <a:gsLst>
              <a:gs pos="0">
                <a:srgbClr val="FF7C80"/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endParaRPr lang="es-ES" sz="1000" b="1" dirty="0" smtClean="0">
              <a:solidFill>
                <a:schemeClr val="accent2"/>
              </a:solidFill>
            </a:endParaRPr>
          </a:p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000" b="1" dirty="0" smtClean="0"/>
              <a:t>Locativo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021513" y="1412875"/>
            <a:ext cx="1800225" cy="36036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200" b="1">
                <a:solidFill>
                  <a:schemeClr val="bg1"/>
                </a:solidFill>
                <a:latin typeface="Times New Roman" pitchFamily="18" charset="0"/>
              </a:rPr>
              <a:t>+    CASO</a:t>
            </a:r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258848" y="1414463"/>
            <a:ext cx="4025815" cy="35877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</a:rPr>
              <a:t>TIPOS (o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</a:rPr>
              <a:t>clases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4716463" y="1414463"/>
            <a:ext cx="2160587" cy="36036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200" b="1">
                <a:solidFill>
                  <a:schemeClr val="bg1"/>
                </a:solidFill>
                <a:latin typeface="Times New Roman" pitchFamily="18" charset="0"/>
              </a:rPr>
              <a:t>preposición</a:t>
            </a:r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285720" y="1773238"/>
            <a:ext cx="45719" cy="403225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>
            <a:off x="311747" y="4725988"/>
            <a:ext cx="378467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311747" y="5776913"/>
            <a:ext cx="378467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29" name="Line 29"/>
          <p:cNvSpPr>
            <a:spLocks noChangeShapeType="1"/>
          </p:cNvSpPr>
          <p:nvPr/>
        </p:nvSpPr>
        <p:spPr bwMode="auto">
          <a:xfrm>
            <a:off x="311747" y="3573463"/>
            <a:ext cx="378467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0" name="Line 30"/>
          <p:cNvSpPr>
            <a:spLocks noChangeShapeType="1"/>
          </p:cNvSpPr>
          <p:nvPr/>
        </p:nvSpPr>
        <p:spPr bwMode="auto">
          <a:xfrm>
            <a:off x="311747" y="2493963"/>
            <a:ext cx="378467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4283075" y="4725988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>
            <a:off x="4283075" y="5518150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4283075" y="3357563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4" name="Line 34"/>
          <p:cNvSpPr>
            <a:spLocks noChangeShapeType="1"/>
          </p:cNvSpPr>
          <p:nvPr/>
        </p:nvSpPr>
        <p:spPr bwMode="auto">
          <a:xfrm>
            <a:off x="4283075" y="2493963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5" name="Line 35"/>
          <p:cNvSpPr>
            <a:spLocks noChangeShapeType="1"/>
          </p:cNvSpPr>
          <p:nvPr/>
        </p:nvSpPr>
        <p:spPr bwMode="auto">
          <a:xfrm>
            <a:off x="5795963" y="1773238"/>
            <a:ext cx="0" cy="288925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6" name="Line 36"/>
          <p:cNvSpPr>
            <a:spLocks noChangeShapeType="1"/>
          </p:cNvSpPr>
          <p:nvPr/>
        </p:nvSpPr>
        <p:spPr bwMode="auto">
          <a:xfrm>
            <a:off x="8101013" y="1773238"/>
            <a:ext cx="0" cy="288925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4283075" y="3933825"/>
            <a:ext cx="431800" cy="0"/>
          </a:xfrm>
          <a:prstGeom prst="line">
            <a:avLst/>
          </a:prstGeom>
          <a:noFill/>
          <a:ln w="44450">
            <a:solidFill>
              <a:schemeClr val="accent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8" name="Line 38"/>
          <p:cNvSpPr>
            <a:spLocks noChangeShapeType="1"/>
          </p:cNvSpPr>
          <p:nvPr/>
        </p:nvSpPr>
        <p:spPr bwMode="auto">
          <a:xfrm>
            <a:off x="4283075" y="6094413"/>
            <a:ext cx="431800" cy="0"/>
          </a:xfrm>
          <a:prstGeom prst="line">
            <a:avLst/>
          </a:prstGeom>
          <a:noFill/>
          <a:ln w="44450">
            <a:solidFill>
              <a:schemeClr val="accent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1428728" y="6429396"/>
            <a:ext cx="7535884" cy="283423"/>
          </a:xfrm>
          <a:prstGeom prst="rect">
            <a:avLst/>
          </a:prstGeom>
          <a:solidFill>
            <a:srgbClr val="FFF5D9"/>
          </a:solidFill>
          <a:ln w="25400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700" b="1" dirty="0"/>
              <a:t>(1) Nombres propios de ciudad (1ª ó 2ª </a:t>
            </a:r>
            <a:r>
              <a:rPr lang="es-ES" sz="1700" b="1" dirty="0" err="1"/>
              <a:t>decl</a:t>
            </a:r>
            <a:r>
              <a:rPr lang="es-ES" sz="1700" b="1" dirty="0"/>
              <a:t>.)  y tres </a:t>
            </a:r>
            <a:r>
              <a:rPr lang="es-ES" sz="1700" b="1" dirty="0" err="1"/>
              <a:t>sust</a:t>
            </a:r>
            <a:r>
              <a:rPr lang="es-ES" sz="1700" b="1" dirty="0"/>
              <a:t>. (</a:t>
            </a:r>
            <a:r>
              <a:rPr lang="es-ES" sz="1700" b="1" dirty="0" err="1"/>
              <a:t>domus</a:t>
            </a:r>
            <a:r>
              <a:rPr lang="es-ES" sz="1700" b="1" dirty="0"/>
              <a:t>, humus y rus)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5141913" y="5878513"/>
            <a:ext cx="1660525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000" tIns="10800" rIns="18000" bIns="10800">
            <a:spAutoFit/>
          </a:bodyPr>
          <a:lstStyle/>
          <a:p>
            <a:pPr>
              <a:spcBef>
                <a:spcPct val="50000"/>
              </a:spcBef>
            </a:pPr>
            <a:r>
              <a:rPr lang="es-ES" dirty="0"/>
              <a:t>(ponte, porta....)</a:t>
            </a:r>
          </a:p>
        </p:txBody>
      </p:sp>
      <p:sp>
        <p:nvSpPr>
          <p:cNvPr id="51241" name="Line 41"/>
          <p:cNvSpPr>
            <a:spLocks noChangeShapeType="1"/>
          </p:cNvSpPr>
          <p:nvPr/>
        </p:nvSpPr>
        <p:spPr bwMode="auto">
          <a:xfrm>
            <a:off x="541338" y="4186238"/>
            <a:ext cx="8243887" cy="0"/>
          </a:xfrm>
          <a:prstGeom prst="line">
            <a:avLst/>
          </a:prstGeom>
          <a:noFill/>
          <a:ln w="25400">
            <a:solidFill>
              <a:srgbClr val="002060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6715140" y="3929066"/>
            <a:ext cx="431800" cy="0"/>
          </a:xfrm>
          <a:prstGeom prst="line">
            <a:avLst/>
          </a:prstGeom>
          <a:noFill/>
          <a:ln w="44450">
            <a:solidFill>
              <a:schemeClr val="accent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6715140" y="6072206"/>
            <a:ext cx="431800" cy="0"/>
          </a:xfrm>
          <a:prstGeom prst="line">
            <a:avLst/>
          </a:prstGeom>
          <a:noFill/>
          <a:ln w="44450">
            <a:solidFill>
              <a:schemeClr val="accent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12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12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250"/>
                            </p:stCondLst>
                            <p:childTnLst>
                              <p:par>
                                <p:cTn id="1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1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2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12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12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2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50"/>
                            </p:stCondLst>
                            <p:childTnLst>
                              <p:par>
                                <p:cTn id="1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1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1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12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12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1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12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512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1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1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512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512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1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1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500"/>
                            </p:stCondLst>
                            <p:childTnLst>
                              <p:par>
                                <p:cTn id="2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4" dur="80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5" dur="80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80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3" dur="80"/>
                                        <p:tgtEl>
                                          <p:spTgt spid="5123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4" dur="80"/>
                                        <p:tgtEl>
                                          <p:spTgt spid="5123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80"/>
                                        <p:tgtEl>
                                          <p:spTgt spid="5123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80"/>
                            </p:stCondLst>
                            <p:childTnLst>
                              <p:par>
                                <p:cTn id="2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9" dur="80"/>
                                        <p:tgtEl>
                                          <p:spTgt spid="51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0" dur="80"/>
                                        <p:tgtEl>
                                          <p:spTgt spid="51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80"/>
                                        <p:tgtEl>
                                          <p:spTgt spid="51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7" grpId="0" animBg="1"/>
      <p:bldP spid="51209" grpId="0" animBg="1"/>
      <p:bldP spid="51210" grpId="0" animBg="1"/>
      <p:bldP spid="51211" grpId="0" build="p" animBg="1"/>
      <p:bldP spid="51212" grpId="0" build="p" animBg="1"/>
      <p:bldP spid="51213" grpId="0" animBg="1"/>
      <p:bldP spid="51214" grpId="0" animBg="1"/>
      <p:bldP spid="51215" grpId="0" animBg="1"/>
      <p:bldP spid="51216" grpId="0" build="p" animBg="1"/>
      <p:bldP spid="51217" grpId="0" build="p" animBg="1"/>
      <p:bldP spid="51218" grpId="0" build="p" animBg="1"/>
      <p:bldP spid="51219" grpId="0" animBg="1"/>
      <p:bldP spid="51220" grpId="0" uiExpand="1" build="p" animBg="1"/>
      <p:bldP spid="51221" grpId="0" animBg="1"/>
      <p:bldP spid="51222" grpId="0" animBg="1"/>
      <p:bldP spid="51223" grpId="0" animBg="1"/>
      <p:bldP spid="51224" grpId="0" animBg="1"/>
      <p:bldP spid="51226" grpId="0" animBg="1"/>
      <p:bldP spid="51227" grpId="0" animBg="1"/>
      <p:bldP spid="51228" grpId="0" animBg="1"/>
      <p:bldP spid="51229" grpId="0" animBg="1"/>
      <p:bldP spid="51230" grpId="0" animBg="1"/>
      <p:bldP spid="51231" grpId="0" animBg="1"/>
      <p:bldP spid="51232" grpId="0" animBg="1"/>
      <p:bldP spid="51233" grpId="0" animBg="1"/>
      <p:bldP spid="51234" grpId="0" animBg="1"/>
      <p:bldP spid="51235" grpId="0" animBg="1"/>
      <p:bldP spid="51236" grpId="0" animBg="1"/>
      <p:bldP spid="51237" grpId="0" animBg="1"/>
      <p:bldP spid="51238" grpId="0" animBg="1"/>
      <p:bldP spid="51239" grpId="0" build="p" animBg="1"/>
      <p:bldP spid="51240" grpId="0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xfrm>
            <a:off x="590550" y="142852"/>
            <a:ext cx="8229600" cy="909661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CA500">
                  <a:gamma/>
                  <a:shade val="69804"/>
                  <a:invGamma/>
                </a:srgbClr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LOS “COMPL. CIRCUNST.... </a:t>
            </a:r>
            <a:r>
              <a:rPr lang="es-ES" sz="3600" b="1" dirty="0" smtClean="0">
                <a:solidFill>
                  <a:schemeClr val="bg1"/>
                </a:solidFill>
              </a:rPr>
              <a:t/>
            </a:r>
            <a:br>
              <a:rPr lang="es-ES" sz="3600" b="1" dirty="0" smtClean="0">
                <a:solidFill>
                  <a:schemeClr val="bg1"/>
                </a:solidFill>
              </a:rPr>
            </a:br>
            <a:r>
              <a:rPr lang="es-ES" sz="3600" b="1" dirty="0" smtClean="0">
                <a:solidFill>
                  <a:schemeClr val="bg1"/>
                </a:solidFill>
              </a:rPr>
              <a:t>                                          DE </a:t>
            </a:r>
            <a:r>
              <a:rPr lang="es-ES" sz="3600" b="1" dirty="0">
                <a:solidFill>
                  <a:schemeClr val="bg1"/>
                </a:solidFill>
              </a:rPr>
              <a:t>TIEMPO”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7021513" y="2060574"/>
            <a:ext cx="1800225" cy="1800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ctr" anchorCtr="1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000" b="1" dirty="0" smtClean="0">
                <a:solidFill>
                  <a:schemeClr val="accent2"/>
                </a:solidFill>
              </a:rPr>
              <a:t>ABLATIVO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900113" y="2060574"/>
            <a:ext cx="3384550" cy="900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DESDE CUANDO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900113" y="3140074"/>
            <a:ext cx="3384550" cy="900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CUANDO 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4716463" y="2060575"/>
            <a:ext cx="2160587" cy="82484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A(ab), E(ex),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DE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4716463" y="3140075"/>
            <a:ext cx="2159000" cy="8244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IN / (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Ø)</a:t>
            </a:r>
            <a:endParaRPr lang="es-E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7021513" y="4292599"/>
            <a:ext cx="1800225" cy="1800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FFCC99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36000" tIns="45720" rIns="36000" bIns="45720" numCol="1" anchor="ctr" anchorCtr="1" compatLnSpc="1">
            <a:prstTxWarp prst="textNoShape">
              <a:avLst/>
            </a:prstTxWarp>
            <a:spAutoFit/>
          </a:bodyPr>
          <a:lstStyle/>
          <a:p>
            <a:pPr marL="342900" indent="-342900" algn="ctr" fontAlgn="base">
              <a:lnSpc>
                <a:spcPct val="50000"/>
              </a:lnSpc>
              <a:spcBef>
                <a:spcPct val="20000"/>
              </a:spcBef>
              <a:spcAft>
                <a:spcPct val="0"/>
              </a:spcAft>
            </a:pPr>
            <a:r>
              <a:rPr lang="es-ES" sz="2000" b="1" dirty="0" smtClean="0">
                <a:solidFill>
                  <a:schemeClr val="accent2"/>
                </a:solidFill>
              </a:rPr>
              <a:t>ACUSATIVO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901700" y="4292599"/>
            <a:ext cx="3382963" cy="900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HASTA CUANDO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901700" y="5300662"/>
            <a:ext cx="3384550" cy="900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s-ES" sz="2800" b="1" dirty="0">
                <a:latin typeface="Times New Roman" pitchFamily="18" charset="0"/>
              </a:rPr>
              <a:t>DURACIÓN </a:t>
            </a: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4718050" y="4292600"/>
            <a:ext cx="2159000" cy="8244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AD,  IN,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4718050" y="5300663"/>
            <a:ext cx="2159000" cy="8244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DEB400">
                  <a:gamma/>
                  <a:shade val="82353"/>
                  <a:invGamma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 anchor="ctr" anchorCtr="0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</a:rPr>
              <a:t>PER / (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Ø)</a:t>
            </a:r>
            <a:endParaRPr lang="es-E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7021513" y="1412875"/>
            <a:ext cx="1800225" cy="36036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+    CASO</a:t>
            </a: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468313" y="1414463"/>
            <a:ext cx="3816350" cy="35877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</a:rPr>
              <a:t>TIPOS (o clases)</a:t>
            </a: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4716463" y="1414463"/>
            <a:ext cx="2160587" cy="36036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rgbClr val="FF9900">
                  <a:gamma/>
                  <a:shade val="76078"/>
                  <a:invGamma/>
                </a:srgb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indent="-495300">
              <a:lnSpc>
                <a:spcPct val="7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s-ES" sz="2200" b="1" dirty="0">
                <a:solidFill>
                  <a:schemeClr val="bg1"/>
                </a:solidFill>
                <a:latin typeface="Times New Roman" pitchFamily="18" charset="0"/>
              </a:rPr>
              <a:t>preposición</a:t>
            </a:r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468313" y="1773238"/>
            <a:ext cx="1587" cy="403225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469900" y="4725988"/>
            <a:ext cx="358775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>
            <a:off x="469900" y="5776913"/>
            <a:ext cx="358775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469900" y="3573463"/>
            <a:ext cx="358775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469900" y="2493963"/>
            <a:ext cx="358775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4283075" y="4725988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4283075" y="5661025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4283075" y="3573463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4283075" y="2493963"/>
            <a:ext cx="431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5795963" y="1773238"/>
            <a:ext cx="0" cy="288925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8101013" y="1773238"/>
            <a:ext cx="0" cy="2889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541338" y="4186238"/>
            <a:ext cx="8243887" cy="0"/>
          </a:xfrm>
          <a:prstGeom prst="line">
            <a:avLst/>
          </a:prstGeom>
          <a:noFill/>
          <a:ln w="25400">
            <a:solidFill>
              <a:srgbClr val="002060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325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325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250"/>
                            </p:stCondLst>
                            <p:childTnLst>
                              <p:par>
                                <p:cTn id="1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325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325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326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326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3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3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26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26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3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3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/>
      <p:bldP spid="53252" grpId="0" animBg="1"/>
      <p:bldP spid="53253" grpId="0" animBg="1"/>
      <p:bldP spid="53254" grpId="0" animBg="1"/>
      <p:bldP spid="53255" grpId="0" build="p" animBg="1"/>
      <p:bldP spid="53256" grpId="0" build="p" animBg="1"/>
      <p:bldP spid="53257" grpId="0" animBg="1"/>
      <p:bldP spid="53258" grpId="0" animBg="1"/>
      <p:bldP spid="53259" grpId="0" animBg="1"/>
      <p:bldP spid="53260" grpId="0" build="p" animBg="1"/>
      <p:bldP spid="53261" grpId="0" build="p" animBg="1"/>
      <p:bldP spid="53266" grpId="0" animBg="1"/>
      <p:bldP spid="53267" grpId="0" animBg="1"/>
      <p:bldP spid="53268" grpId="0" animBg="1"/>
      <p:bldP spid="53269" grpId="0" animBg="1"/>
      <p:bldP spid="53270" grpId="0" animBg="1"/>
      <p:bldP spid="53271" grpId="0" animBg="1"/>
      <p:bldP spid="53272" grpId="0" animBg="1"/>
      <p:bldP spid="53273" grpId="0" animBg="1"/>
      <p:bldP spid="53274" grpId="0" animBg="1"/>
      <p:bldP spid="53275" grpId="0" animBg="1"/>
      <p:bldP spid="53276" grpId="0" animBg="1"/>
      <p:bldP spid="53277" grpId="0" animBg="1"/>
      <p:bldP spid="53278" grpId="0" animBg="1"/>
      <p:bldP spid="532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774700"/>
          </a:xfrm>
        </p:spPr>
        <p:txBody>
          <a:bodyPr/>
          <a:lstStyle/>
          <a:p>
            <a:pPr eaLnBrk="1" hangingPunct="1"/>
            <a:r>
              <a:rPr lang="es-ES" smtClean="0">
                <a:solidFill>
                  <a:srgbClr val="33CC33"/>
                </a:solidFill>
                <a:latin typeface="Zurich BlkEx BT"/>
              </a:rPr>
              <a:t>LA  EXPRESIÓN  DEL  LUGAR</a:t>
            </a:r>
            <a:r>
              <a:rPr lang="es-ES" smtClean="0"/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924175"/>
            <a:ext cx="7427912" cy="1152525"/>
          </a:xfrm>
        </p:spPr>
        <p:txBody>
          <a:bodyPr/>
          <a:lstStyle/>
          <a:p>
            <a:pPr eaLnBrk="1" hangingPunct="1"/>
            <a:r>
              <a:rPr lang="es-ES" smtClean="0"/>
              <a:t>AMPLIACIÓN:</a:t>
            </a:r>
          </a:p>
          <a:p>
            <a:pPr lvl="1" eaLnBrk="1" hangingPunct="1"/>
            <a:r>
              <a:rPr lang="es-ES" smtClean="0"/>
              <a:t>WEB CON ESQUEMA Y EJERCICIOS</a:t>
            </a:r>
          </a:p>
        </p:txBody>
      </p:sp>
      <p:pic>
        <p:nvPicPr>
          <p:cNvPr id="54277" name="Picture 5" descr="barragr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420938"/>
            <a:ext cx="6553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8" descr="barragr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4319588"/>
            <a:ext cx="6553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3" name="Picture 11" descr="hermes">
            <a:hlinkClick r:id="rId3" tooltip="Ir a la WEB y ampliar conocimientos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59563" y="4941888"/>
            <a:ext cx="9366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42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98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98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BottomLeft"/>
          <a:lightRig rig="legacyFlat3" dir="t"/>
        </a:scene3d>
        <a:sp3d extrusionH="430200" prstMaterial="legacyMatte">
          <a:bevelT w="13500" h="13500" prst="angle"/>
          <a:bevelB w="13500" h="13500" prst="angle"/>
          <a:extrusionClr>
            <a:srgbClr val="FFCC00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rgbClr val="EC2D00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BottomLeft"/>
          <a:lightRig rig="legacyFlat3" dir="t"/>
        </a:scene3d>
        <a:sp3d extrusionH="430200" prstMaterial="legacyMatte">
          <a:bevelT w="13500" h="13500" prst="angle"/>
          <a:bevelB w="13500" h="13500" prst="angle"/>
          <a:extrusionClr>
            <a:srgbClr val="FFCC00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rgbClr val="EC2D00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351</Words>
  <Application>Microsoft Office PowerPoint</Application>
  <PresentationFormat>Presentación en pantalla (4:3)</PresentationFormat>
  <Paragraphs>116</Paragraphs>
  <Slides>6</Slides>
  <Notes>2</Notes>
  <HiddenSlides>2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Diseño predeterminado</vt:lpstr>
      <vt:lpstr>SINTAXIS DE LOS “CASOS”</vt:lpstr>
      <vt:lpstr>SINTAXIS DEL “CASO”...     “ACUSATIVO”</vt:lpstr>
      <vt:lpstr>SINTAXIS DEL “CASO”...     “ABLATIVO”</vt:lpstr>
      <vt:lpstr>LOS “COMPL. CIRCUNST....      DE LUGAR”</vt:lpstr>
      <vt:lpstr>LOS “COMPL. CIRCUNST....                                            DE TIEMPO”</vt:lpstr>
      <vt:lpstr>LA  EXPRESIÓN  DEL  LUGAR 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casos</dc:title>
  <dc:creator>Jaime Morente Heredia</dc:creator>
  <dc:description>SINTAXIS DEL “CASO”..._x000d_    “ACUSATIVO”</dc:description>
  <cp:lastModifiedBy>Proyecciones</cp:lastModifiedBy>
  <cp:revision>58</cp:revision>
  <cp:lastPrinted>1601-01-01T00:00:00Z</cp:lastPrinted>
  <dcterms:created xsi:type="dcterms:W3CDTF">2004-01-17T10:26:12Z</dcterms:created>
  <dcterms:modified xsi:type="dcterms:W3CDTF">2012-01-17T13:07:40Z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Presentation">
    <vt:lpwstr>casos</vt:lpwstr>
  </property>
  <property fmtid="{D5CDD505-2E9C-101B-9397-08002B2CF9AE}" pid="4" name="SlideDescription">
    <vt:lpwstr>SINTAXIS DEL “CASO”..._x000d_    “ACUSATIVO”</vt:lpwstr>
  </property>
</Properties>
</file>