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3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4D0C"/>
    <a:srgbClr val="F3D695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73" autoAdjust="0"/>
  </p:normalViewPr>
  <p:slideViewPr>
    <p:cSldViewPr>
      <p:cViewPr varScale="1">
        <p:scale>
          <a:sx n="69" d="100"/>
          <a:sy n="69" d="100"/>
        </p:scale>
        <p:origin x="-115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47ECA-E622-48F2-A67D-08843226E60A}" type="datetimeFigureOut">
              <a:rPr lang="es-ES" smtClean="0"/>
              <a:t>27/03/2011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5E591-B44F-4F3E-82B1-DE7C48B83F07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5B9AF1-2FCA-45CA-882E-EF186C191DB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B3A07-33DD-46E6-A409-566A0A17055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1CCCE-6E49-45C4-AC1E-A19884EABCF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D568E-24B0-4F93-BCBB-D1B6F719CF9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3A85D-5B70-4CE6-88CB-13237B89736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FAF6A-4CC1-4049-8821-1A70179AFE9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A24C4-C5FD-4544-8A4A-6AA720D537F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48873-D789-4B66-9458-57237162D86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32" y="6400824"/>
            <a:ext cx="2895600" cy="457200"/>
          </a:xfrm>
        </p:spPr>
        <p:txBody>
          <a:bodyPr/>
          <a:lstStyle>
            <a:lvl1pPr>
              <a:defRPr sz="1800" b="1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es-ES" dirty="0" smtClean="0"/>
              <a:t>Jaime Morente Heredia</a:t>
            </a:r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9BDE8-9FAE-4DD5-AFD0-579CD9D6F84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2D013-A7B6-484F-9336-3367D1C3ED5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s-E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s-E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4D27796A-5A65-4F43-A3E7-6B64F4154294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0" name="Rectangle 46"/>
          <p:cNvSpPr>
            <a:spLocks noChangeArrowheads="1"/>
          </p:cNvSpPr>
          <p:nvPr/>
        </p:nvSpPr>
        <p:spPr bwMode="auto">
          <a:xfrm>
            <a:off x="827088" y="1412875"/>
            <a:ext cx="3059112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700" tIns="12700" rIns="12700" bIns="12700" anchor="ctr"/>
          <a:lstStyle/>
          <a:p>
            <a:pPr algn="ctr"/>
            <a:r>
              <a:rPr lang="es-ES_tradnl" b="1" dirty="0" smtClean="0">
                <a:solidFill>
                  <a:srgbClr val="C00000"/>
                </a:solidFill>
                <a:cs typeface="Times New Roman" charset="0"/>
              </a:rPr>
              <a:t>PREPOSICIÓN (Enlace)</a:t>
            </a:r>
            <a:endParaRPr lang="es-ES_tradnl" b="1" dirty="0">
              <a:solidFill>
                <a:schemeClr val="hlink"/>
              </a:solidFill>
            </a:endParaRPr>
          </a:p>
        </p:txBody>
      </p:sp>
      <p:sp>
        <p:nvSpPr>
          <p:cNvPr id="26669" name="Rectangle 45"/>
          <p:cNvSpPr>
            <a:spLocks noChangeArrowheads="1"/>
          </p:cNvSpPr>
          <p:nvPr/>
        </p:nvSpPr>
        <p:spPr bwMode="auto">
          <a:xfrm>
            <a:off x="4800600" y="1412875"/>
            <a:ext cx="3048000" cy="6873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700" tIns="12700" rIns="12700" bIns="12700" anchor="ctr"/>
          <a:lstStyle/>
          <a:p>
            <a:pPr algn="ctr"/>
            <a:r>
              <a:rPr lang="es-ES_tradnl" b="1" dirty="0" smtClean="0">
                <a:solidFill>
                  <a:srgbClr val="C00000"/>
                </a:solidFill>
                <a:cs typeface="Times New Roman" charset="0"/>
              </a:rPr>
              <a:t>CONJUNCIÓN</a:t>
            </a:r>
          </a:p>
          <a:p>
            <a:pPr algn="ctr"/>
            <a:r>
              <a:rPr lang="es-ES_tradnl" b="1" dirty="0" smtClean="0">
                <a:solidFill>
                  <a:srgbClr val="C00000"/>
                </a:solidFill>
                <a:cs typeface="Times New Roman" charset="0"/>
              </a:rPr>
              <a:t>(Nexo)</a:t>
            </a:r>
            <a:endParaRPr lang="es-ES_tradnl" b="1" dirty="0">
              <a:solidFill>
                <a:srgbClr val="C00000"/>
              </a:solidFill>
              <a:cs typeface="Times New Roman" charset="0"/>
            </a:endParaRPr>
          </a:p>
        </p:txBody>
      </p:sp>
      <p:sp>
        <p:nvSpPr>
          <p:cNvPr id="26668" name="Line 44"/>
          <p:cNvSpPr>
            <a:spLocks noChangeShapeType="1"/>
          </p:cNvSpPr>
          <p:nvPr/>
        </p:nvSpPr>
        <p:spPr bwMode="auto">
          <a:xfrm flipH="1">
            <a:off x="3857620" y="1071546"/>
            <a:ext cx="428628" cy="357190"/>
          </a:xfrm>
          <a:prstGeom prst="line">
            <a:avLst/>
          </a:prstGeom>
          <a:noFill/>
          <a:ln w="63500">
            <a:solidFill>
              <a:schemeClr val="tx2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667" name="Line 43"/>
          <p:cNvSpPr>
            <a:spLocks noChangeShapeType="1"/>
          </p:cNvSpPr>
          <p:nvPr/>
        </p:nvSpPr>
        <p:spPr bwMode="auto">
          <a:xfrm>
            <a:off x="4429124" y="1071546"/>
            <a:ext cx="357190" cy="357190"/>
          </a:xfrm>
          <a:prstGeom prst="line">
            <a:avLst/>
          </a:prstGeom>
          <a:noFill/>
          <a:ln w="63500">
            <a:solidFill>
              <a:schemeClr val="tx2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689" name="Rectangle 65"/>
          <p:cNvSpPr>
            <a:spLocks noChangeArrowheads="1"/>
          </p:cNvSpPr>
          <p:nvPr/>
        </p:nvSpPr>
        <p:spPr bwMode="auto">
          <a:xfrm>
            <a:off x="5516580" y="3286124"/>
            <a:ext cx="1555750" cy="3667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700" tIns="12700" rIns="12700" bIns="12700" anchor="ctr"/>
          <a:lstStyle/>
          <a:p>
            <a:pPr algn="ctr"/>
            <a:r>
              <a:rPr lang="es-ES_tradnl" sz="1600" b="1">
                <a:solidFill>
                  <a:srgbClr val="6A4D0C"/>
                </a:solidFill>
                <a:latin typeface="+mn-lt"/>
                <a:cs typeface="Times New Roman" charset="0"/>
              </a:rPr>
              <a:t>SUBJUNTIVO</a:t>
            </a:r>
          </a:p>
        </p:txBody>
      </p:sp>
      <p:sp>
        <p:nvSpPr>
          <p:cNvPr id="26679" name="Rectangle 55"/>
          <p:cNvSpPr>
            <a:spLocks noChangeArrowheads="1"/>
          </p:cNvSpPr>
          <p:nvPr/>
        </p:nvSpPr>
        <p:spPr bwMode="auto">
          <a:xfrm>
            <a:off x="2500298" y="5241209"/>
            <a:ext cx="4167039" cy="92333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s-ES_tradnl" sz="1600" b="1" dirty="0">
                <a:latin typeface="+mn-lt"/>
                <a:cs typeface="Times New Roman" charset="0"/>
              </a:rPr>
              <a:t>TEMP.-CAUSAL (“CUM histórico”)</a:t>
            </a:r>
          </a:p>
          <a:p>
            <a:pPr algn="ctr" eaLnBrk="0" hangingPunct="0">
              <a:lnSpc>
                <a:spcPct val="150000"/>
              </a:lnSpc>
            </a:pPr>
            <a:r>
              <a:rPr lang="es-ES_tradnl" sz="2000" b="1" dirty="0">
                <a:solidFill>
                  <a:srgbClr val="FFFF00"/>
                </a:solidFill>
                <a:latin typeface="+mn-lt"/>
                <a:cs typeface="Times New Roman" charset="0"/>
              </a:rPr>
              <a:t>(AL+INF.) </a:t>
            </a:r>
            <a:r>
              <a:rPr lang="es-ES_tradnl" sz="1600" b="1" dirty="0">
                <a:latin typeface="+mn-lt"/>
                <a:cs typeface="Times New Roman" charset="0"/>
              </a:rPr>
              <a:t>/ </a:t>
            </a:r>
            <a:r>
              <a:rPr lang="es-ES_tradnl" sz="1600" dirty="0">
                <a:solidFill>
                  <a:schemeClr val="bg2"/>
                </a:solidFill>
                <a:latin typeface="+mn-lt"/>
                <a:cs typeface="Times New Roman" charset="0"/>
              </a:rPr>
              <a:t>(GERUNDIO) (COMO+SUBJ.)</a:t>
            </a:r>
          </a:p>
        </p:txBody>
      </p:sp>
      <p:sp>
        <p:nvSpPr>
          <p:cNvPr id="26677" name="Rectangle 53"/>
          <p:cNvSpPr>
            <a:spLocks noChangeArrowheads="1"/>
          </p:cNvSpPr>
          <p:nvPr/>
        </p:nvSpPr>
        <p:spPr bwMode="auto">
          <a:xfrm>
            <a:off x="500034" y="5214950"/>
            <a:ext cx="1481496" cy="89255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s-ES_tradnl" sz="1600" b="1" dirty="0">
                <a:solidFill>
                  <a:schemeClr val="lt1"/>
                </a:solidFill>
                <a:latin typeface="+mn-lt"/>
                <a:cs typeface="Times New Roman" charset="0"/>
              </a:rPr>
              <a:t>CONCESIVO</a:t>
            </a:r>
          </a:p>
          <a:p>
            <a:pPr algn="ctr" eaLnBrk="0" hangingPunct="0">
              <a:lnSpc>
                <a:spcPct val="140000"/>
              </a:lnSpc>
            </a:pPr>
            <a:r>
              <a:rPr lang="es-ES_tradnl" sz="2000" b="1" dirty="0" smtClean="0">
                <a:solidFill>
                  <a:srgbClr val="FFFF00"/>
                </a:solidFill>
                <a:cs typeface="Times New Roman" charset="0"/>
              </a:rPr>
              <a:t>(Aunque…)</a:t>
            </a:r>
            <a:endParaRPr lang="es-ES_tradnl" sz="2000" b="1" dirty="0">
              <a:solidFill>
                <a:srgbClr val="FFFF00"/>
              </a:solidFill>
              <a:cs typeface="Times New Roman" charset="0"/>
            </a:endParaRPr>
          </a:p>
        </p:txBody>
      </p:sp>
      <p:sp>
        <p:nvSpPr>
          <p:cNvPr id="26678" name="Rectangle 54"/>
          <p:cNvSpPr>
            <a:spLocks noChangeArrowheads="1"/>
          </p:cNvSpPr>
          <p:nvPr/>
        </p:nvSpPr>
        <p:spPr bwMode="auto">
          <a:xfrm>
            <a:off x="500034" y="3286124"/>
            <a:ext cx="1602658" cy="86793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s-ES_tradnl" sz="1600" b="1" dirty="0">
                <a:latin typeface="+mn-lt"/>
                <a:cs typeface="Times New Roman" charset="0"/>
              </a:rPr>
              <a:t>TEMPORAL</a:t>
            </a:r>
          </a:p>
          <a:p>
            <a:pPr algn="ctr" eaLnBrk="0" hangingPunct="0">
              <a:lnSpc>
                <a:spcPct val="140000"/>
              </a:lnSpc>
            </a:pPr>
            <a:r>
              <a:rPr lang="es-ES_tradnl" sz="2000" b="1" dirty="0">
                <a:solidFill>
                  <a:srgbClr val="FFFF00"/>
                </a:solidFill>
                <a:latin typeface="+mn-lt"/>
                <a:cs typeface="Times New Roman" charset="0"/>
              </a:rPr>
              <a:t>(</a:t>
            </a:r>
            <a:r>
              <a:rPr lang="es-ES_tradnl" sz="2000" b="1" dirty="0" smtClean="0">
                <a:solidFill>
                  <a:srgbClr val="FFFF00"/>
                </a:solidFill>
                <a:latin typeface="+mn-lt"/>
                <a:cs typeface="Times New Roman" charset="0"/>
              </a:rPr>
              <a:t>Cuando…)</a:t>
            </a:r>
            <a:r>
              <a:rPr lang="es-ES_tradnl" sz="2000" b="1" dirty="0">
                <a:solidFill>
                  <a:srgbClr val="FFFF00"/>
                </a:solidFill>
                <a:latin typeface="+mn-lt"/>
                <a:cs typeface="Times New Roman" charset="0"/>
              </a:rPr>
              <a:t> </a:t>
            </a:r>
          </a:p>
        </p:txBody>
      </p:sp>
      <p:sp>
        <p:nvSpPr>
          <p:cNvPr id="26696" name="Rectangle 72"/>
          <p:cNvSpPr>
            <a:spLocks noChangeArrowheads="1"/>
          </p:cNvSpPr>
          <p:nvPr/>
        </p:nvSpPr>
        <p:spPr bwMode="auto">
          <a:xfrm>
            <a:off x="1028688" y="4603761"/>
            <a:ext cx="1828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2000" i="1" dirty="0">
                <a:solidFill>
                  <a:schemeClr val="bg2"/>
                </a:solidFill>
                <a:cs typeface="Times New Roman" charset="0"/>
              </a:rPr>
              <a:t>TAMEN</a:t>
            </a:r>
            <a:r>
              <a:rPr lang="es-ES_tradnl" sz="2000" dirty="0">
                <a:solidFill>
                  <a:schemeClr val="bg2"/>
                </a:solidFill>
                <a:cs typeface="Times New Roman" charset="0"/>
              </a:rPr>
              <a:t> </a:t>
            </a:r>
            <a:r>
              <a:rPr lang="es-ES_tradnl" sz="2000" baseline="-30000" dirty="0">
                <a:solidFill>
                  <a:schemeClr val="bg2"/>
                </a:solidFill>
                <a:cs typeface="Times New Roman" charset="0"/>
              </a:rPr>
              <a:t>(OR.PR.)</a:t>
            </a:r>
            <a:endParaRPr lang="es-ES_tradnl" sz="2000" dirty="0">
              <a:solidFill>
                <a:schemeClr val="bg2"/>
              </a:solidFill>
            </a:endParaRPr>
          </a:p>
        </p:txBody>
      </p:sp>
      <p:pic>
        <p:nvPicPr>
          <p:cNvPr id="26711" name="Picture 87" descr="AOB00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609600" cy="609600"/>
          </a:xfrm>
          <a:prstGeom prst="rect">
            <a:avLst/>
          </a:prstGeom>
          <a:noFill/>
        </p:spPr>
      </p:pic>
      <p:sp>
        <p:nvSpPr>
          <p:cNvPr id="26712" name="Rectangle 88"/>
          <p:cNvSpPr>
            <a:spLocks noChangeArrowheads="1"/>
          </p:cNvSpPr>
          <p:nvPr/>
        </p:nvSpPr>
        <p:spPr bwMode="auto">
          <a:xfrm>
            <a:off x="7025100" y="5241209"/>
            <a:ext cx="1833180" cy="92333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s-ES_tradnl" sz="1600" b="1" dirty="0">
                <a:solidFill>
                  <a:schemeClr val="lt1"/>
                </a:solidFill>
                <a:latin typeface="+mn-lt"/>
                <a:cs typeface="Times New Roman" charset="0"/>
              </a:rPr>
              <a:t>CAUSAL</a:t>
            </a:r>
          </a:p>
          <a:p>
            <a:pPr algn="ctr" eaLnBrk="0" hangingPunct="0">
              <a:lnSpc>
                <a:spcPct val="150000"/>
              </a:lnSpc>
            </a:pPr>
            <a:r>
              <a:rPr lang="es-ES_tradnl" sz="2000" b="1" dirty="0">
                <a:solidFill>
                  <a:srgbClr val="FFFF00"/>
                </a:solidFill>
                <a:latin typeface="+mn-lt"/>
                <a:cs typeface="Times New Roman" charset="0"/>
              </a:rPr>
              <a:t>(</a:t>
            </a:r>
            <a:r>
              <a:rPr lang="es-ES_tradnl" sz="2000" b="1" dirty="0" smtClean="0">
                <a:solidFill>
                  <a:srgbClr val="FFFF00"/>
                </a:solidFill>
                <a:latin typeface="+mn-lt"/>
                <a:cs typeface="Times New Roman" charset="0"/>
              </a:rPr>
              <a:t>Porque…)</a:t>
            </a:r>
            <a:endParaRPr lang="es-ES_tradnl" sz="2000" b="1" dirty="0">
              <a:solidFill>
                <a:srgbClr val="FFFF00"/>
              </a:solidFill>
              <a:latin typeface="+mn-lt"/>
              <a:cs typeface="Times New Roman" charset="0"/>
            </a:endParaRPr>
          </a:p>
        </p:txBody>
      </p:sp>
      <p:sp>
        <p:nvSpPr>
          <p:cNvPr id="26721" name="Rectangle 97"/>
          <p:cNvSpPr>
            <a:spLocks noChangeArrowheads="1"/>
          </p:cNvSpPr>
          <p:nvPr/>
        </p:nvSpPr>
        <p:spPr bwMode="auto">
          <a:xfrm>
            <a:off x="500034" y="2786058"/>
            <a:ext cx="3556423" cy="338554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0" hangingPunct="0"/>
            <a:r>
              <a:rPr lang="es-ES_tradnl" sz="1600" b="1" dirty="0">
                <a:solidFill>
                  <a:schemeClr val="tx1"/>
                </a:solidFill>
                <a:cs typeface="Times New Roman" charset="0"/>
              </a:rPr>
              <a:t>COMPL. CIRC. </a:t>
            </a:r>
            <a:r>
              <a:rPr lang="es-ES_tradnl" sz="1600" b="1" dirty="0" smtClean="0">
                <a:solidFill>
                  <a:schemeClr val="tx1"/>
                </a:solidFill>
                <a:cs typeface="Times New Roman" charset="0"/>
              </a:rPr>
              <a:t>COMPAÑÍA </a:t>
            </a:r>
            <a:r>
              <a:rPr lang="es-ES_tradnl" sz="1600" b="1" dirty="0" smtClean="0">
                <a:solidFill>
                  <a:srgbClr val="FFFF00"/>
                </a:solidFill>
                <a:cs typeface="Times New Roman" charset="0"/>
              </a:rPr>
              <a:t>(Con…)</a:t>
            </a:r>
            <a:endParaRPr lang="es-ES_tradnl" sz="1600" b="1" dirty="0">
              <a:solidFill>
                <a:srgbClr val="FFFF00"/>
              </a:solidFill>
              <a:cs typeface="Times New Roman" charset="0"/>
            </a:endParaRPr>
          </a:p>
        </p:txBody>
      </p:sp>
      <p:cxnSp>
        <p:nvCxnSpPr>
          <p:cNvPr id="42" name="41 Conector angular"/>
          <p:cNvCxnSpPr>
            <a:stCxn id="26670" idx="1"/>
          </p:cNvCxnSpPr>
          <p:nvPr/>
        </p:nvCxnSpPr>
        <p:spPr bwMode="auto">
          <a:xfrm rot="10800000" flipV="1">
            <a:off x="571472" y="1755774"/>
            <a:ext cx="255616" cy="958845"/>
          </a:xfrm>
          <a:prstGeom prst="bentConnector2">
            <a:avLst/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sp>
        <p:nvSpPr>
          <p:cNvPr id="67" name="Rectangle 52"/>
          <p:cNvSpPr>
            <a:spLocks noChangeArrowheads="1"/>
          </p:cNvSpPr>
          <p:nvPr/>
        </p:nvSpPr>
        <p:spPr bwMode="auto">
          <a:xfrm>
            <a:off x="357158" y="2214554"/>
            <a:ext cx="3714776" cy="338554"/>
          </a:xfrm>
          <a:prstGeom prst="rect">
            <a:avLst/>
          </a:prstGeom>
          <a:solidFill>
            <a:schemeClr val="folHlink"/>
          </a:solidFill>
          <a:ln w="25400">
            <a:solidFill>
              <a:srgbClr val="8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s-ES_tradnl" sz="1600" b="1" dirty="0" smtClean="0">
                <a:solidFill>
                  <a:srgbClr val="006600"/>
                </a:solidFill>
                <a:cs typeface="Times New Roman" charset="0"/>
              </a:rPr>
              <a:t>Con SN (Término) en ABLATIVO</a:t>
            </a:r>
            <a:endParaRPr lang="es-ES_tradnl" sz="1600" b="1" dirty="0">
              <a:solidFill>
                <a:srgbClr val="006600"/>
              </a:solidFill>
              <a:cs typeface="Times New Roman" charset="0"/>
            </a:endParaRPr>
          </a:p>
        </p:txBody>
      </p:sp>
      <p:cxnSp>
        <p:nvCxnSpPr>
          <p:cNvPr id="71" name="70 Conector angular"/>
          <p:cNvCxnSpPr>
            <a:stCxn id="26669" idx="1"/>
            <a:endCxn id="26691" idx="3"/>
          </p:cNvCxnSpPr>
          <p:nvPr/>
        </p:nvCxnSpPr>
        <p:spPr bwMode="auto">
          <a:xfrm rot="10800000" flipV="1">
            <a:off x="4056048" y="1756568"/>
            <a:ext cx="744552" cy="173196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cxnSp>
        <p:nvCxnSpPr>
          <p:cNvPr id="77" name="76 Conector angular"/>
          <p:cNvCxnSpPr>
            <a:stCxn id="26669" idx="3"/>
            <a:endCxn id="26689" idx="3"/>
          </p:cNvCxnSpPr>
          <p:nvPr/>
        </p:nvCxnSpPr>
        <p:spPr bwMode="auto">
          <a:xfrm flipH="1">
            <a:off x="7072330" y="1756569"/>
            <a:ext cx="776270" cy="1712912"/>
          </a:xfrm>
          <a:prstGeom prst="bentConnector3">
            <a:avLst>
              <a:gd name="adj1" fmla="val -29449"/>
            </a:avLst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sp>
        <p:nvSpPr>
          <p:cNvPr id="26676" name="Rectangle 52"/>
          <p:cNvSpPr>
            <a:spLocks noChangeArrowheads="1"/>
          </p:cNvSpPr>
          <p:nvPr/>
        </p:nvSpPr>
        <p:spPr bwMode="auto">
          <a:xfrm>
            <a:off x="4286248" y="2214554"/>
            <a:ext cx="3929090" cy="338554"/>
          </a:xfrm>
          <a:prstGeom prst="rect">
            <a:avLst/>
          </a:prstGeom>
          <a:solidFill>
            <a:schemeClr val="folHlink"/>
          </a:solidFill>
          <a:ln w="25400">
            <a:solidFill>
              <a:srgbClr val="8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s-ES_tradnl" sz="1600" b="1" dirty="0" smtClean="0">
                <a:solidFill>
                  <a:srgbClr val="006600"/>
                </a:solidFill>
                <a:cs typeface="Times New Roman" charset="0"/>
              </a:rPr>
              <a:t>Con verbo SUBORDINADO en…</a:t>
            </a:r>
            <a:endParaRPr lang="es-ES_tradnl" sz="1600" b="1" dirty="0">
              <a:solidFill>
                <a:srgbClr val="006600"/>
              </a:solidFill>
              <a:cs typeface="Times New Roman" charset="0"/>
            </a:endParaRPr>
          </a:p>
        </p:txBody>
      </p:sp>
      <p:cxnSp>
        <p:nvCxnSpPr>
          <p:cNvPr id="35" name="34 Conector recto de flecha"/>
          <p:cNvCxnSpPr>
            <a:stCxn id="26689" idx="2"/>
          </p:cNvCxnSpPr>
          <p:nvPr/>
        </p:nvCxnSpPr>
        <p:spPr bwMode="auto">
          <a:xfrm rot="5400000">
            <a:off x="4687890" y="3536948"/>
            <a:ext cx="1490677" cy="1722455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cxnSp>
        <p:nvCxnSpPr>
          <p:cNvPr id="37" name="36 Conector recto de flecha"/>
          <p:cNvCxnSpPr>
            <a:stCxn id="26689" idx="2"/>
          </p:cNvCxnSpPr>
          <p:nvPr/>
        </p:nvCxnSpPr>
        <p:spPr bwMode="auto">
          <a:xfrm rot="16200000" flipH="1">
            <a:off x="6366683" y="3580608"/>
            <a:ext cx="1490677" cy="1635133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sp>
        <p:nvSpPr>
          <p:cNvPr id="26714" name="Rectangle 90"/>
          <p:cNvSpPr>
            <a:spLocks noChangeArrowheads="1"/>
          </p:cNvSpPr>
          <p:nvPr/>
        </p:nvSpPr>
        <p:spPr bwMode="auto">
          <a:xfrm>
            <a:off x="6343681" y="4357694"/>
            <a:ext cx="2657475" cy="361950"/>
          </a:xfrm>
          <a:prstGeom prst="rect">
            <a:avLst/>
          </a:prstGeom>
          <a:solidFill>
            <a:schemeClr val="folHlink"/>
          </a:solidFill>
          <a:ln w="25400">
            <a:solidFill>
              <a:srgbClr val="8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s-ES_tradnl" sz="1600" b="1">
                <a:solidFill>
                  <a:srgbClr val="006600"/>
                </a:solidFill>
                <a:cs typeface="Times New Roman" charset="0"/>
              </a:rPr>
              <a:t>PRESENTE / PRET. PERF.</a:t>
            </a:r>
          </a:p>
        </p:txBody>
      </p:sp>
      <p:sp>
        <p:nvSpPr>
          <p:cNvPr id="26715" name="Rectangle 91"/>
          <p:cNvSpPr>
            <a:spLocks noChangeArrowheads="1"/>
          </p:cNvSpPr>
          <p:nvPr/>
        </p:nvSpPr>
        <p:spPr bwMode="auto">
          <a:xfrm>
            <a:off x="3743356" y="4357694"/>
            <a:ext cx="2513013" cy="361950"/>
          </a:xfrm>
          <a:prstGeom prst="rect">
            <a:avLst/>
          </a:prstGeom>
          <a:solidFill>
            <a:schemeClr val="folHlink"/>
          </a:solidFill>
          <a:ln w="25400">
            <a:solidFill>
              <a:srgbClr val="8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s-ES_tradnl" sz="1600" b="1">
                <a:solidFill>
                  <a:srgbClr val="006600"/>
                </a:solidFill>
                <a:cs typeface="Times New Roman" charset="0"/>
              </a:rPr>
              <a:t>IMPERF. / PLUSC.PERF.</a:t>
            </a:r>
          </a:p>
        </p:txBody>
      </p:sp>
      <p:cxnSp>
        <p:nvCxnSpPr>
          <p:cNvPr id="44" name="43 Conector recto de flecha"/>
          <p:cNvCxnSpPr>
            <a:stCxn id="26689" idx="1"/>
          </p:cNvCxnSpPr>
          <p:nvPr/>
        </p:nvCxnSpPr>
        <p:spPr bwMode="auto">
          <a:xfrm rot="10800000" flipV="1">
            <a:off x="1285854" y="3469480"/>
            <a:ext cx="4230727" cy="1674031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dash"/>
            <a:round/>
            <a:headEnd type="none" w="sm" len="sm"/>
            <a:tailEnd type="stealth"/>
          </a:ln>
          <a:effectLst/>
        </p:spPr>
      </p:cxnSp>
      <p:sp>
        <p:nvSpPr>
          <p:cNvPr id="26691" name="Rectangle 67"/>
          <p:cNvSpPr>
            <a:spLocks noChangeArrowheads="1"/>
          </p:cNvSpPr>
          <p:nvPr/>
        </p:nvSpPr>
        <p:spPr bwMode="auto">
          <a:xfrm>
            <a:off x="2500298" y="3305175"/>
            <a:ext cx="1555750" cy="3667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700" tIns="12700" rIns="12700" bIns="12700" anchor="ctr"/>
          <a:lstStyle/>
          <a:p>
            <a:pPr algn="ctr"/>
            <a:r>
              <a:rPr lang="es-ES_tradnl" sz="1600" b="1">
                <a:solidFill>
                  <a:srgbClr val="6A4D0C"/>
                </a:solidFill>
                <a:cs typeface="Times New Roman" charset="0"/>
              </a:rPr>
              <a:t>INDICATIVO</a:t>
            </a:r>
            <a:endParaRPr lang="es-ES_tradnl" sz="1600" b="1">
              <a:solidFill>
                <a:srgbClr val="6A4D0C"/>
              </a:solidFill>
            </a:endParaRPr>
          </a:p>
        </p:txBody>
      </p:sp>
      <p:cxnSp>
        <p:nvCxnSpPr>
          <p:cNvPr id="45" name="44 Conector recto de flecha"/>
          <p:cNvCxnSpPr>
            <a:stCxn id="26691" idx="1"/>
          </p:cNvCxnSpPr>
          <p:nvPr/>
        </p:nvCxnSpPr>
        <p:spPr bwMode="auto">
          <a:xfrm rot="10800000" flipV="1">
            <a:off x="2071670" y="3488532"/>
            <a:ext cx="428628" cy="11906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chemeClr val="accent6"/>
            </a:solidFill>
            <a:prstDash val="solid"/>
            <a:round/>
            <a:headEnd type="none" w="sm" len="sm"/>
            <a:tailEnd type="stealth"/>
          </a:ln>
          <a:effectLst/>
        </p:spPr>
      </p:cxnSp>
      <p:sp>
        <p:nvSpPr>
          <p:cNvPr id="2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32" y="6400824"/>
            <a:ext cx="2895600" cy="457200"/>
          </a:xfrm>
        </p:spPr>
        <p:txBody>
          <a:bodyPr/>
          <a:lstStyle>
            <a:lvl1pPr>
              <a:defRPr sz="1800" b="1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es-ES" dirty="0" smtClean="0"/>
              <a:t>Jaime Morente Heredia</a:t>
            </a:r>
            <a:endParaRPr lang="es-ES" dirty="0"/>
          </a:p>
        </p:txBody>
      </p:sp>
      <p:sp>
        <p:nvSpPr>
          <p:cNvPr id="26671" name="Rectangle 47"/>
          <p:cNvSpPr>
            <a:spLocks noChangeArrowheads="1"/>
          </p:cNvSpPr>
          <p:nvPr/>
        </p:nvSpPr>
        <p:spPr bwMode="auto">
          <a:xfrm>
            <a:off x="3500430" y="214290"/>
            <a:ext cx="1739900" cy="790575"/>
          </a:xfrm>
          <a:prstGeom prst="rect">
            <a:avLst/>
          </a:prstGeom>
          <a:solidFill>
            <a:schemeClr val="tx2"/>
          </a:solidFill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s-ES_tradnl" sz="4400" b="1">
                <a:solidFill>
                  <a:srgbClr val="006600"/>
                </a:solidFill>
                <a:cs typeface="Times New Roman" charset="0"/>
              </a:rPr>
              <a:t>CUM</a:t>
            </a:r>
            <a:endParaRPr lang="es-ES_tradnl" sz="4400" b="1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5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2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26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6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6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2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26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0" grpId="0" animBg="1" autoUpdateAnimBg="0"/>
      <p:bldP spid="26669" grpId="0" animBg="1" autoUpdateAnimBg="0"/>
      <p:bldP spid="26668" grpId="0" animBg="1"/>
      <p:bldP spid="26667" grpId="0" animBg="1"/>
      <p:bldP spid="26689" grpId="0" animBg="1" autoUpdateAnimBg="0"/>
      <p:bldP spid="26679" grpId="0" animBg="1" autoUpdateAnimBg="0"/>
      <p:bldP spid="26677" grpId="0" animBg="1" autoUpdateAnimBg="0"/>
      <p:bldP spid="26678" grpId="0" animBg="1" autoUpdateAnimBg="0"/>
      <p:bldP spid="26696" grpId="0" autoUpdateAnimBg="0"/>
      <p:bldP spid="26712" grpId="0" animBg="1" autoUpdateAnimBg="0"/>
      <p:bldP spid="26721" grpId="0" animBg="1" autoUpdateAnimBg="0"/>
      <p:bldP spid="67" grpId="0" animBg="1" autoUpdateAnimBg="0"/>
      <p:bldP spid="26676" grpId="0" animBg="1" autoUpdateAnimBg="0"/>
      <p:bldP spid="26714" grpId="0" animBg="1" autoUpdateAnimBg="0"/>
      <p:bldP spid="26715" grpId="0" animBg="1" autoUpdateAnimBg="0"/>
      <p:bldP spid="26691" grpId="0" animBg="1" autoUpdateAnimBg="0"/>
      <p:bldP spid="26671" grpId="0" animBg="1" autoUpdateAnimBg="0"/>
    </p:bldLst>
  </p:timing>
</p:sld>
</file>

<file path=ppt/theme/theme1.xml><?xml version="1.0" encoding="utf-8"?>
<a:theme xmlns:a="http://schemas.openxmlformats.org/drawingml/2006/main" name="Diagonal azul">
  <a:themeElements>
    <a:clrScheme name="Diagonal azu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Diagonal azu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iagonal azu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onal azu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onal azu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onal azu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272</TotalTime>
  <Words>78</Words>
  <Application>Microsoft PowerPoint</Application>
  <PresentationFormat>Presentación en pantalla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Diagonal azul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Jaime Morente</dc:creator>
  <cp:lastModifiedBy>Proyecciones</cp:lastModifiedBy>
  <cp:revision>33</cp:revision>
  <cp:lastPrinted>1601-01-01T00:00:00Z</cp:lastPrinted>
  <dcterms:created xsi:type="dcterms:W3CDTF">2000-07-09T11:17:14Z</dcterms:created>
  <dcterms:modified xsi:type="dcterms:W3CDTF">2011-03-27T11:09:00Z</dcterms:modified>
</cp:coreProperties>
</file>